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334" r:id="rId4"/>
    <p:sldId id="258" r:id="rId5"/>
    <p:sldId id="329" r:id="rId6"/>
    <p:sldId id="328" r:id="rId7"/>
    <p:sldId id="330" r:id="rId8"/>
    <p:sldId id="331" r:id="rId9"/>
    <p:sldId id="267" r:id="rId10"/>
    <p:sldId id="325" r:id="rId11"/>
    <p:sldId id="343" r:id="rId12"/>
    <p:sldId id="344" r:id="rId13"/>
    <p:sldId id="333" r:id="rId14"/>
    <p:sldId id="345" r:id="rId15"/>
    <p:sldId id="341" r:id="rId16"/>
    <p:sldId id="346" r:id="rId17"/>
    <p:sldId id="347" r:id="rId18"/>
    <p:sldId id="348" r:id="rId19"/>
    <p:sldId id="349" r:id="rId20"/>
    <p:sldId id="350" r:id="rId21"/>
    <p:sldId id="342" r:id="rId22"/>
    <p:sldId id="351" r:id="rId23"/>
    <p:sldId id="352" r:id="rId24"/>
    <p:sldId id="298" r:id="rId25"/>
    <p:sldId id="302" r:id="rId26"/>
    <p:sldId id="332" r:id="rId27"/>
    <p:sldId id="326" r:id="rId28"/>
    <p:sldId id="337" r:id="rId29"/>
    <p:sldId id="338" r:id="rId30"/>
    <p:sldId id="336" r:id="rId31"/>
    <p:sldId id="339" r:id="rId32"/>
    <p:sldId id="340" r:id="rId33"/>
    <p:sldId id="299" r:id="rId34"/>
    <p:sldId id="301" r:id="rId35"/>
    <p:sldId id="274" r:id="rId3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楊晴晴" initials="楊晴晴" lastIdx="1" clrIdx="0">
    <p:extLst>
      <p:ext uri="{19B8F6BF-5375-455C-9EA6-DF929625EA0E}">
        <p15:presenceInfo xmlns:p15="http://schemas.microsoft.com/office/powerpoint/2012/main" userId="楊晴晴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4C7731"/>
    <a:srgbClr val="FFDCC4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5849" autoAdjust="0"/>
  </p:normalViewPr>
  <p:slideViewPr>
    <p:cSldViewPr snapToGrid="0">
      <p:cViewPr varScale="1">
        <p:scale>
          <a:sx n="51" d="100"/>
          <a:sy n="51" d="100"/>
        </p:scale>
        <p:origin x="7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B3199-BB17-4AC3-AD7D-0FED9AACA9DB}" type="datetimeFigureOut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653AD-23E8-47D3-8429-A890D34EE77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777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6505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3. enhance the semantics of tags and merge synonymous tags.</a:t>
            </a:r>
          </a:p>
          <a:p>
            <a:r>
              <a:rPr lang="en-US" altLang="zh-TW" dirty="0"/>
              <a:t>4. to embed deep features </a:t>
            </a:r>
            <a:r>
              <a:rPr lang="en-US" altLang="zh-TW" dirty="0" err="1"/>
              <a:t>vn</a:t>
            </a:r>
            <a:r>
              <a:rPr lang="en-US" altLang="zh-TW" dirty="0"/>
              <a:t> as </a:t>
            </a:r>
            <a:r>
              <a:rPr lang="en-US" altLang="zh-TW" dirty="0" err="1"/>
              <a:t>rn</a:t>
            </a:r>
            <a:r>
              <a:rPr lang="en-US" altLang="zh-TW" dirty="0"/>
              <a:t> on a hypersphere, which is spanned by the normalized tags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7189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5. the norm variances of data points are reduced to zeros.</a:t>
            </a:r>
          </a:p>
          <a:p>
            <a:r>
              <a:rPr lang="en-US" altLang="zh-TW" dirty="0"/>
              <a:t>-</a:t>
            </a:r>
          </a:p>
          <a:p>
            <a:r>
              <a:rPr lang="en-US" altLang="zh-TW" dirty="0"/>
              <a:t>With the help of two well-customized cosine losses, our joint process of semantics-preserving learning for image embedding </a:t>
            </a:r>
            <a:r>
              <a:rPr lang="en-US" altLang="zh-TW" dirty="0" err="1"/>
              <a:t>r_n</a:t>
            </a:r>
            <a:r>
              <a:rPr lang="en-US" altLang="zh-TW" dirty="0"/>
              <a:t> and quantization on the hypersphere yield better compact codes for ANN search.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21330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7764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/>
              <a:t>Since the neighbor information from G can effectively enhance the semantic representations of single tags and alleviate their semantic biases,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/>
              <a:t>-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After semantic enhancement, the representations of similar tags are expected to move closer and aggregate in small regions, so those sparse and redundant tags can be further detected and merged.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/>
              <a:t>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altLang="zh-TW" sz="1200" dirty="0"/>
            </a:br>
            <a:endParaRPr lang="en-US" altLang="zh-TW" sz="1200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113544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40568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02492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|S| is usually huge in real world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0689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71395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84501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4187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Approximate Nearest Neighbor (ANN) search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31784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92173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b="1" dirty="0"/>
              <a:t>L0</a:t>
            </a:r>
            <a:r>
              <a:rPr lang="zh-TW" altLang="en-US" b="1" dirty="0"/>
              <a:t> </a:t>
            </a:r>
            <a:r>
              <a:rPr lang="en-US" altLang="zh-TW" b="1" dirty="0"/>
              <a:t>norm </a:t>
            </a:r>
            <a:r>
              <a:rPr lang="zh-TW" altLang="en-US" dirty="0"/>
              <a:t>是指向量中非</a:t>
            </a:r>
            <a:r>
              <a:rPr lang="en-US" altLang="zh-TW" dirty="0"/>
              <a:t>0</a:t>
            </a:r>
            <a:r>
              <a:rPr lang="zh-TW" altLang="en-US" dirty="0"/>
              <a:t>的元素的個數 </a:t>
            </a:r>
            <a:endParaRPr lang="en-US" altLang="zh-TW" dirty="0"/>
          </a:p>
          <a:p>
            <a:r>
              <a:rPr lang="en-US" altLang="zh-TW" dirty="0"/>
              <a:t>reflects the latent distribution of queries as all visual features will be eventually embedded to the hypersphere spanned by these embeddings.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17769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20437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79373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w.r.t.</a:t>
            </a:r>
            <a:r>
              <a:rPr lang="en-US" altLang="zh-TW" dirty="0"/>
              <a:t> : with regard to </a:t>
            </a:r>
            <a:r>
              <a:rPr lang="zh-TW" altLang="en-US" dirty="0"/>
              <a:t>關於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73015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53173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31059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41755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13821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65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err="1"/>
              <a:t>Img</a:t>
            </a:r>
            <a:r>
              <a:rPr lang="en-US" altLang="zh-TW" dirty="0"/>
              <a:t>: </a:t>
            </a:r>
            <a:r>
              <a:rPr lang="en-US" altLang="zh-TW" b="1" dirty="0"/>
              <a:t>Deep Learning of Binary Hash Codes for Fast Image Retrieval (CVPR 2015)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Hamming distance</a:t>
            </a:r>
            <a:r>
              <a:rPr lang="en-US" altLang="zh-TW" b="1" dirty="0"/>
              <a:t> : </a:t>
            </a:r>
            <a:r>
              <a:rPr lang="zh-TW" altLang="en-US" dirty="0"/>
              <a:t>將一個字符串變換成另外一個字符串所需要</a:t>
            </a:r>
            <a:r>
              <a:rPr lang="zh-TW" altLang="en-US" i="1" dirty="0"/>
              <a:t>替換</a:t>
            </a:r>
            <a:r>
              <a:rPr lang="zh-TW" altLang="en-US" dirty="0"/>
              <a:t>的字符個數</a:t>
            </a:r>
            <a:endParaRPr lang="en-US" altLang="zh-TW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k-means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>
                <a:effectLst/>
              </a:rPr>
              <a:t>把二值編碼當成原向量的近似，利用歐氏距離旋轉不變性的性質，建立了最小化二值編碼重建旋轉原向量誤差的目標函數，尋找最優的旋轉變換和二值編碼</a:t>
            </a:r>
            <a:endParaRPr lang="en-US" altLang="zh-TW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>
                <a:effectLst/>
              </a:rPr>
              <a:t>Product Quantization:</a:t>
            </a:r>
            <a:r>
              <a:rPr lang="zh-TW" altLang="en-US" dirty="0">
                <a:effectLst/>
              </a:rPr>
              <a:t>預先計算一個大小</a:t>
            </a:r>
            <a:r>
              <a:rPr lang="en-US" altLang="zh-TW" dirty="0">
                <a:effectLst/>
              </a:rPr>
              <a:t>P×K</a:t>
            </a:r>
            <a:r>
              <a:rPr lang="zh-TW" altLang="en-US" dirty="0">
                <a:effectLst/>
              </a:rPr>
              <a:t>距離表格，把查詢向量</a:t>
            </a:r>
            <a:r>
              <a:rPr lang="en-US" altLang="zh-TW" dirty="0">
                <a:effectLst/>
              </a:rPr>
              <a:t>q</a:t>
            </a:r>
            <a:r>
              <a:rPr lang="zh-TW" altLang="en-US" dirty="0">
                <a:effectLst/>
              </a:rPr>
              <a:t>分成</a:t>
            </a:r>
            <a:r>
              <a:rPr lang="en-US" altLang="zh-TW" dirty="0">
                <a:effectLst/>
              </a:rPr>
              <a:t>P</a:t>
            </a:r>
            <a:r>
              <a:rPr lang="zh-TW" altLang="en-US" dirty="0">
                <a:effectLst/>
              </a:rPr>
              <a:t>個子向量，</a:t>
            </a:r>
            <a:r>
              <a:rPr lang="en-US" altLang="zh-TW" dirty="0">
                <a:effectLst/>
              </a:rPr>
              <a:t>q_1,q_2,…,</a:t>
            </a:r>
            <a:r>
              <a:rPr lang="en-US" altLang="zh-TW" dirty="0" err="1">
                <a:effectLst/>
              </a:rPr>
              <a:t>q_P</a:t>
            </a:r>
            <a:r>
              <a:rPr lang="zh-TW" altLang="en-US" dirty="0">
                <a:effectLst/>
              </a:rPr>
              <a:t>，然後計算這</a:t>
            </a:r>
            <a:r>
              <a:rPr lang="en-US" altLang="zh-TW" dirty="0">
                <a:effectLst/>
              </a:rPr>
              <a:t>P</a:t>
            </a:r>
            <a:r>
              <a:rPr lang="zh-TW" altLang="en-US" dirty="0">
                <a:effectLst/>
              </a:rPr>
              <a:t>個子向量與</a:t>
            </a:r>
            <a:r>
              <a:rPr lang="en-US" altLang="zh-TW" dirty="0">
                <a:effectLst/>
              </a:rPr>
              <a:t>P</a:t>
            </a:r>
            <a:r>
              <a:rPr lang="zh-TW" altLang="en-US" dirty="0">
                <a:effectLst/>
              </a:rPr>
              <a:t>組聚類中心的距離</a:t>
            </a:r>
            <a:endParaRPr lang="en-US" altLang="zh-TW" b="1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7591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the importance of selecting appropriate hyper-parameters in WSDHQ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3590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2699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4313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Weakly Supervised Multimodal Hashing (WMH) is the first holistically weakly-supervised hashing method, which constructs binary matrix of tags and formulates hashing as an eigenvalue problem.</a:t>
            </a:r>
          </a:p>
          <a:p>
            <a:r>
              <a:rPr lang="en-US" altLang="zh-TW" dirty="0"/>
              <a:t>It tends to be vulnerable because WMH directly uses weak tags as binary labels.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Weakly Supervised Deep Hashing using Tag Embeddings (WDHT) : using </a:t>
            </a:r>
            <a:r>
              <a:rPr lang="da-DK" altLang="zh-TW" dirty="0"/>
              <a:t>Word2Vec (Mikolov et al. 2013) embeddings for tags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4074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7841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/>
              <a:t>we build a tag embedding correlation graph to enhance tag semantics and reduce sparsity.</a:t>
            </a:r>
          </a:p>
          <a:p>
            <a:endParaRPr lang="en-US" altLang="zh-TW" dirty="0"/>
          </a:p>
          <a:p>
            <a:r>
              <a:rPr lang="en-US" altLang="zh-TW" dirty="0"/>
              <a:t>WSDHQ yields state-of-art retrieval results in weakly-supervised scenario.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3008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1720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5766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5E4D49-9B29-4C05-9516-6063CB2B5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32ECC3A-1ED0-4A9D-9F7F-BA9D27A1B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3D96152-4334-45F7-BECE-509441E58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49E3-5486-46C7-AFAD-748FFC124E13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3A765-584F-45B1-A872-FAF367528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750F3E1-A272-498C-A689-117D7FE84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83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B32687-D95D-4D2D-A63C-EE531807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B78C6A7-0800-4FB2-9ED9-3D083D5BF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B0E82C8-8A71-4BB4-A3A0-2B9902CE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AF6E-3B27-4B23-8654-964718FB34B1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18D9060-837B-4057-9E6A-4E78A5AC3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7F33237-FA1F-4451-B2B0-791F9D68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444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837095C-C2ED-4AF2-A674-6DFBFE277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B68C2A4-F789-4277-B4CC-839437711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CA86DCC-52B3-4AE6-A104-7EB7265D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5235E-A8E8-4004-85DC-E75807382267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FA5002A-AF68-400B-AB9F-C49DDD6DC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A72F874-6FCC-41D0-AF8D-82FA6BC9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09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D190D-5F09-4514-AE6C-9A606BAC5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012850-B9BB-4E0D-A265-904D98E2F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51FFE79-F708-46D3-BCC7-2D8F3AA6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2C4D6-4894-4F19-85F9-5A220ED8C13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382B8C-07AB-4864-AA7E-39550AEB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D634781-84E9-4574-BB91-9FDF2C82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849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DF31C1-9821-44A4-8C6E-DD8A44254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DB60963-4413-4B3D-929C-471574F8F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304AFAD-385A-40B7-938E-A3090668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4C43-DEF8-4951-BCCF-E1634443A746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DD99FAE-C32A-4490-8C88-036F0359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F6C7442-261E-46C5-B006-A2B70CD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5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8D22E7-11FE-49DD-AAEE-68BAD11E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6A703C8-41BA-4F7E-90C2-2655CA67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4089419-05A5-42A8-BC96-C87299AF8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2CB094-82EA-49F5-A2EA-6FBEE7E7D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CD9F-5830-4DBB-ACF0-11240C380B30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DE42B1A-0CFD-4321-8F9A-FE599591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0D5AB94-C423-49A8-B141-38222D252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326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06B29A-D18D-4C10-9059-2B6C0EC9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FB80310-6012-4638-A5E6-A3F9BD99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650B5DD-A5BE-4847-A500-0405F19A0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425ED2C-94D1-4C93-817A-3D9479C3C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8941137-B70D-44A6-A8DA-9CF86A51A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D6BCE9E-B61E-489C-9CD4-14531B8D8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8CC-0EB0-43B0-AF1E-95D2302A773E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67626CC-AEC4-4444-BA26-9EDC8EEC0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BB320E5-5EB7-46F1-BCA2-BA55F166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38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89F303-42E6-44A6-9328-B6F9EC23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403DCBC-654E-4F72-BE77-A29F7553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5329-2847-4D3A-B2E6-F1F4A0C5B432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25DEE21-5BA1-49B3-AFD0-CD53BED6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045518F-A133-4BA5-A488-A0CB3BBA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159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2A01330-AD47-4E3A-B4F4-131ADDEAA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0A31-A402-4CB5-B7B8-127D4FDE58E4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63ACF60-4AC6-41AF-AF9A-58D0C333C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29DAE3E-3610-4518-A8E1-1FE4D61A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713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8D6521-1006-42B6-85DC-55B4D140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912140-4108-4549-9807-7AB72822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F2868C1-7F1A-4C49-B8BA-BD4CD4619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6A994A4-0837-458A-BF92-2E09AA4A1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BB51-47C6-4A32-82C8-01CBF32B7925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6706F7F-0D4F-4C7C-9247-640B89D21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F204C34-B537-4535-B03E-E7D1D1632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46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656EDF-9959-46E4-913A-8CF230E1F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1EA9946-5ABF-45C6-895B-EA721C372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904CA2E-77D7-4B7F-9087-9163B9F01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CC61FD-BAFA-4A48-95B7-13BBEACCE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B220-A91A-4BA8-A4DD-1984B85B60FF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DAB5369-3B5F-42A9-A2A3-63B99AAB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35A94A-99B3-4EF4-85FC-5E1E03DC0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24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0F692825-B04C-40EE-A0E4-A09C8FE08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0B4AC78-366D-4106-BAEB-5AB0BBD15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AF41B7-965E-41BA-80B1-ABD0F4A26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F8EF0-5205-486B-80EA-7C4E5D29074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192373-BBEE-4120-A650-C219D5E60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2CD3BFA-5A41-4E4B-AC5D-DA19377B7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845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Ligh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BA1FEB-6415-4278-BAB6-B7DCFF1E5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1740524"/>
            <a:ext cx="9326880" cy="2329180"/>
          </a:xfrm>
        </p:spPr>
        <p:txBody>
          <a:bodyPr>
            <a:noAutofit/>
          </a:bodyPr>
          <a:lstStyle/>
          <a:p>
            <a:r>
              <a:rPr lang="en-US" altLang="zh-TW" sz="5400" dirty="0">
                <a:latin typeface="Bahnschrift Light SemiCondensed" panose="020B0502040204020203" pitchFamily="34" charset="0"/>
              </a:rPr>
              <a:t>Weakly Supervised Deep </a:t>
            </a:r>
            <a:r>
              <a:rPr lang="en-US" altLang="zh-TW" sz="5400" dirty="0" err="1">
                <a:latin typeface="Bahnschrift Light SemiCondensed" panose="020B0502040204020203" pitchFamily="34" charset="0"/>
              </a:rPr>
              <a:t>Hyperspherical</a:t>
            </a:r>
            <a:r>
              <a:rPr lang="en-US" altLang="zh-TW" sz="5400" dirty="0">
                <a:latin typeface="Bahnschrift Light SemiCondensed" panose="020B0502040204020203" pitchFamily="34" charset="0"/>
              </a:rPr>
              <a:t> Quantization for Image Retrieval</a:t>
            </a:r>
            <a:endParaRPr lang="zh-TW" altLang="en-US" sz="5400" dirty="0">
              <a:latin typeface="Bahnschrift Light SemiCondensed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副標題 2">
                <a:extLst>
                  <a:ext uri="{FF2B5EF4-FFF2-40B4-BE49-F238E27FC236}">
                    <a16:creationId xmlns:a16="http://schemas.microsoft.com/office/drawing/2014/main" id="{A8718835-8BD9-4650-9363-86EEADA46913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243584" y="4817018"/>
                <a:ext cx="9703816" cy="414971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80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Jinpeng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Wang</m:t>
                        </m:r>
                      </m:e>
                      <m:sup>
                        <m:r>
                          <a:rPr lang="en-US" altLang="zh-TW" sz="18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TW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sz="180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sz="1800" b="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zh-TW" sz="1800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8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Bin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Chen</m:t>
                        </m:r>
                      </m:e>
                      <m:sup>
                        <m:r>
                          <a:rPr lang="en-US" altLang="zh-TW" sz="18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altLang="zh-TW" sz="18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1800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8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Qiang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Zhang</m:t>
                        </m:r>
                      </m:e>
                      <m:sup>
                        <m:r>
                          <a:rPr lang="en-US" altLang="zh-TW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altLang="zh-TW" sz="18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1800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8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Zaiqiao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Meng</m:t>
                        </m:r>
                      </m:e>
                      <m:sup>
                        <m:r>
                          <a:rPr lang="en-US" altLang="zh-TW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altLang="zh-TW" sz="18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1800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8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Shangsong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Liang</m:t>
                        </m:r>
                      </m:e>
                      <m:sup>
                        <m:r>
                          <a:rPr lang="en-US" altLang="zh-TW" sz="1800" b="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sz="18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1800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8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Shutao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TW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</a:rPr>
                          <m:t>Xia</m:t>
                        </m:r>
                      </m:e>
                      <m:sup>
                        <m:r>
                          <a:rPr lang="en-US" altLang="zh-TW" sz="1800" i="1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zh-TW" altLang="en-US" sz="2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副標題 2">
                <a:extLst>
                  <a:ext uri="{FF2B5EF4-FFF2-40B4-BE49-F238E27FC236}">
                    <a16:creationId xmlns:a16="http://schemas.microsoft.com/office/drawing/2014/main" id="{A8718835-8BD9-4650-9363-86EEADA469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243584" y="4817018"/>
                <a:ext cx="9703816" cy="414971"/>
              </a:xfrm>
              <a:blipFill>
                <a:blip r:embed="rId3"/>
                <a:stretch>
                  <a:fillRect b="-2058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副標題 2">
            <a:extLst>
              <a:ext uri="{FF2B5EF4-FFF2-40B4-BE49-F238E27FC236}">
                <a16:creationId xmlns:a16="http://schemas.microsoft.com/office/drawing/2014/main" id="{5383CD0B-713F-48A3-8BF3-13D7430F7AF3}"/>
              </a:ext>
            </a:extLst>
          </p:cNvPr>
          <p:cNvSpPr txBox="1">
            <a:spLocks/>
          </p:cNvSpPr>
          <p:nvPr/>
        </p:nvSpPr>
        <p:spPr>
          <a:xfrm>
            <a:off x="9418828" y="6041644"/>
            <a:ext cx="2681224" cy="8163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Reporter: Ching-Ching Yang</a:t>
            </a:r>
          </a:p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Date: 2021/11/12</a:t>
            </a:r>
            <a:endParaRPr lang="zh-TW" altLang="en-US" sz="1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副標題 2">
            <a:extLst>
              <a:ext uri="{FF2B5EF4-FFF2-40B4-BE49-F238E27FC236}">
                <a16:creationId xmlns:a16="http://schemas.microsoft.com/office/drawing/2014/main" id="{2D8117DA-2300-4AAA-9AEE-FB1597CC724D}"/>
              </a:ext>
            </a:extLst>
          </p:cNvPr>
          <p:cNvSpPr txBox="1">
            <a:spLocks/>
          </p:cNvSpPr>
          <p:nvPr/>
        </p:nvSpPr>
        <p:spPr>
          <a:xfrm>
            <a:off x="1524000" y="4444703"/>
            <a:ext cx="9423400" cy="414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AAAI 2021</a:t>
            </a:r>
            <a:endParaRPr lang="zh-TW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副標題 2">
            <a:extLst>
              <a:ext uri="{FF2B5EF4-FFF2-40B4-BE49-F238E27FC236}">
                <a16:creationId xmlns:a16="http://schemas.microsoft.com/office/drawing/2014/main" id="{0A4A44FC-D403-4586-9ADF-0D3B49B88156}"/>
              </a:ext>
            </a:extLst>
          </p:cNvPr>
          <p:cNvSpPr txBox="1">
            <a:spLocks/>
          </p:cNvSpPr>
          <p:nvPr/>
        </p:nvSpPr>
        <p:spPr>
          <a:xfrm>
            <a:off x="2709986" y="5290456"/>
            <a:ext cx="7051427" cy="13924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TW" sz="1400" dirty="0">
                <a:solidFill>
                  <a:schemeClr val="bg1">
                    <a:lumMod val="50000"/>
                  </a:schemeClr>
                </a:solidFill>
              </a:rPr>
              <a:t>1 Tsinghua Shenzhen International Graduate School, Tsinghua University</a:t>
            </a:r>
          </a:p>
          <a:p>
            <a:pPr>
              <a:lnSpc>
                <a:spcPct val="110000"/>
              </a:lnSpc>
            </a:pPr>
            <a:r>
              <a:rPr lang="en-US" altLang="zh-TW" sz="1400" dirty="0">
                <a:solidFill>
                  <a:schemeClr val="bg1">
                    <a:lumMod val="50000"/>
                  </a:schemeClr>
                </a:solidFill>
              </a:rPr>
              <a:t>2 School of Computer Science and Engineering, Sun </a:t>
            </a:r>
            <a:r>
              <a:rPr lang="en-US" altLang="zh-TW" sz="1400" dirty="0" err="1">
                <a:solidFill>
                  <a:schemeClr val="bg1">
                    <a:lumMod val="50000"/>
                  </a:schemeClr>
                </a:solidFill>
              </a:rPr>
              <a:t>Yat-sen</a:t>
            </a:r>
            <a:r>
              <a:rPr lang="en-US" altLang="zh-TW" sz="1400" dirty="0">
                <a:solidFill>
                  <a:schemeClr val="bg1">
                    <a:lumMod val="50000"/>
                  </a:schemeClr>
                </a:solidFill>
              </a:rPr>
              <a:t> University</a:t>
            </a:r>
          </a:p>
          <a:p>
            <a:pPr>
              <a:lnSpc>
                <a:spcPct val="110000"/>
              </a:lnSpc>
            </a:pPr>
            <a:r>
              <a:rPr lang="en-US" altLang="zh-TW" sz="1400" dirty="0">
                <a:solidFill>
                  <a:schemeClr val="bg1">
                    <a:lumMod val="50000"/>
                  </a:schemeClr>
                </a:solidFill>
              </a:rPr>
              <a:t>3 University College London</a:t>
            </a:r>
          </a:p>
          <a:p>
            <a:pPr>
              <a:lnSpc>
                <a:spcPct val="110000"/>
              </a:lnSpc>
            </a:pPr>
            <a:r>
              <a:rPr lang="en-US" altLang="zh-TW" sz="1400" dirty="0">
                <a:solidFill>
                  <a:schemeClr val="bg1">
                    <a:lumMod val="50000"/>
                  </a:schemeClr>
                </a:solidFill>
              </a:rPr>
              <a:t>4 University of Cambridge</a:t>
            </a:r>
            <a:endParaRPr lang="zh-TW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CE5D0EA-68A2-41DF-9E4B-04337E9203DD}"/>
              </a:ext>
            </a:extLst>
          </p:cNvPr>
          <p:cNvCxnSpPr/>
          <p:nvPr/>
        </p:nvCxnSpPr>
        <p:spPr>
          <a:xfrm>
            <a:off x="1243584" y="4218432"/>
            <a:ext cx="970381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425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Overview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482524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The architecture of proposed WSDHQ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10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D5E0CF09-454A-49AF-89B8-F1A93DB50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1889840"/>
            <a:ext cx="11353800" cy="4466510"/>
          </a:xfrm>
          <a:prstGeom prst="rect">
            <a:avLst/>
          </a:prstGeom>
        </p:spPr>
      </p:pic>
      <p:grpSp>
        <p:nvGrpSpPr>
          <p:cNvPr id="10" name="群組 9">
            <a:extLst>
              <a:ext uri="{FF2B5EF4-FFF2-40B4-BE49-F238E27FC236}">
                <a16:creationId xmlns:a16="http://schemas.microsoft.com/office/drawing/2014/main" id="{86FEC246-596C-456F-ABF6-845F7EAEBAFB}"/>
              </a:ext>
            </a:extLst>
          </p:cNvPr>
          <p:cNvGrpSpPr/>
          <p:nvPr/>
        </p:nvGrpSpPr>
        <p:grpSpPr>
          <a:xfrm>
            <a:off x="3517392" y="1689039"/>
            <a:ext cx="6598687" cy="2151441"/>
            <a:chOff x="3517392" y="1689039"/>
            <a:chExt cx="6598687" cy="2151441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CEB7A9C5-7F8F-4633-AB52-BF471F42F32D}"/>
                </a:ext>
              </a:extLst>
            </p:cNvPr>
            <p:cNvSpPr/>
            <p:nvPr/>
          </p:nvSpPr>
          <p:spPr>
            <a:xfrm>
              <a:off x="3517392" y="2109216"/>
              <a:ext cx="2481072" cy="1731264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圖說文字: 折線 8">
              <a:extLst>
                <a:ext uri="{FF2B5EF4-FFF2-40B4-BE49-F238E27FC236}">
                  <a16:creationId xmlns:a16="http://schemas.microsoft.com/office/drawing/2014/main" id="{AD789A8D-8C51-442D-BC72-1EACE1611B82}"/>
                </a:ext>
              </a:extLst>
            </p:cNvPr>
            <p:cNvSpPr/>
            <p:nvPr/>
          </p:nvSpPr>
          <p:spPr>
            <a:xfrm>
              <a:off x="7097035" y="1689039"/>
              <a:ext cx="3019044" cy="617792"/>
            </a:xfrm>
            <a:prstGeom prst="borderCallout2">
              <a:avLst>
                <a:gd name="adj1" fmla="val 18750"/>
                <a:gd name="adj2" fmla="val -604"/>
                <a:gd name="adj3" fmla="val 18750"/>
                <a:gd name="adj4" fmla="val -25955"/>
                <a:gd name="adj5" fmla="val 67110"/>
                <a:gd name="adj6" fmla="val -44648"/>
              </a:avLst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1600" dirty="0">
                  <a:solidFill>
                    <a:schemeClr val="accent2"/>
                  </a:solidFill>
                </a:rPr>
                <a:t>to extract deep features of images. </a:t>
              </a:r>
            </a:p>
            <a:p>
              <a:r>
                <a:rPr lang="en-US" altLang="zh-TW" sz="1600" dirty="0">
                  <a:solidFill>
                    <a:schemeClr val="accent2"/>
                  </a:solidFill>
                </a:rPr>
                <a:t>e.g. </a:t>
              </a:r>
              <a:r>
                <a:rPr lang="en-US" altLang="zh-TW" sz="1600" dirty="0" err="1">
                  <a:solidFill>
                    <a:schemeClr val="accent2"/>
                  </a:solidFill>
                </a:rPr>
                <a:t>AlexNet</a:t>
              </a:r>
              <a:endParaRPr lang="zh-TW" altLang="en-US" sz="16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57FA45E2-CC65-4C43-BBC4-0BE84AE63B89}"/>
              </a:ext>
            </a:extLst>
          </p:cNvPr>
          <p:cNvGrpSpPr/>
          <p:nvPr/>
        </p:nvGrpSpPr>
        <p:grpSpPr>
          <a:xfrm>
            <a:off x="3517392" y="3942017"/>
            <a:ext cx="4212336" cy="2849332"/>
            <a:chOff x="1377696" y="2276219"/>
            <a:chExt cx="4212336" cy="284933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88BB7D39-AACA-4F61-B280-B6D9C50A6C54}"/>
                </a:ext>
              </a:extLst>
            </p:cNvPr>
            <p:cNvSpPr/>
            <p:nvPr/>
          </p:nvSpPr>
          <p:spPr>
            <a:xfrm>
              <a:off x="1377696" y="2276219"/>
              <a:ext cx="1115568" cy="1564261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3" name="圖說文字: 折線 12">
              <a:extLst>
                <a:ext uri="{FF2B5EF4-FFF2-40B4-BE49-F238E27FC236}">
                  <a16:creationId xmlns:a16="http://schemas.microsoft.com/office/drawing/2014/main" id="{4219D6BC-5DAE-4CA3-832D-4EA623476716}"/>
                </a:ext>
              </a:extLst>
            </p:cNvPr>
            <p:cNvSpPr/>
            <p:nvPr/>
          </p:nvSpPr>
          <p:spPr>
            <a:xfrm>
              <a:off x="2199132" y="4579924"/>
              <a:ext cx="3390900" cy="545627"/>
            </a:xfrm>
            <a:prstGeom prst="borderCallout2">
              <a:avLst>
                <a:gd name="adj1" fmla="val 18750"/>
                <a:gd name="adj2" fmla="val 748"/>
                <a:gd name="adj3" fmla="val 18750"/>
                <a:gd name="adj4" fmla="val -6678"/>
                <a:gd name="adj5" fmla="val -137936"/>
                <a:gd name="adj6" fmla="val -11781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1600" dirty="0">
                  <a:solidFill>
                    <a:schemeClr val="accent5"/>
                  </a:solidFill>
                </a:rPr>
                <a:t>represent each tag as an embedding</a:t>
              </a:r>
            </a:p>
            <a:p>
              <a:r>
                <a:rPr lang="en-US" altLang="zh-TW" sz="1600" dirty="0">
                  <a:solidFill>
                    <a:schemeClr val="accent5"/>
                  </a:solidFill>
                </a:rPr>
                <a:t>e.g. Word2Vec</a:t>
              </a:r>
              <a:endParaRPr lang="zh-TW" altLang="en-US" sz="1600" dirty="0">
                <a:solidFill>
                  <a:schemeClr val="accent5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AA14F8F9-D253-446F-9B2E-453ADB99AF78}"/>
                  </a:ext>
                </a:extLst>
              </p:cNvPr>
              <p:cNvSpPr txBox="1"/>
              <p:nvPr/>
            </p:nvSpPr>
            <p:spPr>
              <a:xfrm>
                <a:off x="7265437" y="91477"/>
                <a:ext cx="4088363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1600" i="1" dirty="0" err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1600" dirty="0"/>
                  <a:t> : image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1600" i="1" dirty="0" err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1600" dirty="0"/>
                  <a:t> : feature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TW" sz="1600" i="1" dirty="0" err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1600" dirty="0"/>
                  <a:t> : tag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1600" dirty="0"/>
                  <a:t> : tag embedding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zh-TW" altLang="en-US" sz="1600" i="1" smtClean="0">
                        <a:latin typeface="Cambria Math" panose="02040503050406030204" pitchFamily="18" charset="0"/>
                      </a:rPr>
                      <m:t>𝒯</m:t>
                    </m:r>
                  </m:oMath>
                </a14:m>
                <a:r>
                  <a:rPr lang="en-US" altLang="zh-TW" sz="1600" dirty="0"/>
                  <a:t>: </a:t>
                </a:r>
                <a:r>
                  <a:rPr lang="sv-SE" altLang="zh-TW" sz="1600" dirty="0"/>
                  <a:t> tag embedding sets w.r.t. raw tag sets </a:t>
                </a:r>
                <a14:m>
                  <m:oMath xmlns:m="http://schemas.openxmlformats.org/officeDocument/2006/math">
                    <m:r>
                      <a:rPr lang="zh-TW" altLang="sv-SE" sz="1600" i="1" smtClean="0">
                        <a:latin typeface="Cambria Math" panose="02040503050406030204" pitchFamily="18" charset="0"/>
                      </a:rPr>
                      <m:t>𝒴</m:t>
                    </m:r>
                  </m:oMath>
                </a14:m>
                <a:endParaRPr lang="sv-SE" altLang="zh-TW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sv-SE" altLang="zh-TW" sz="1600" dirty="0"/>
                  <a:t>N: number of training images </a:t>
                </a:r>
                <a:endParaRPr lang="en-US" altLang="zh-TW" sz="1600" dirty="0"/>
              </a:p>
            </p:txBody>
          </p:sp>
        </mc:Choice>
        <mc:Fallback xmlns="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AA14F8F9-D253-446F-9B2E-453ADB99A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437" y="91477"/>
                <a:ext cx="4088363" cy="1569660"/>
              </a:xfrm>
              <a:prstGeom prst="rect">
                <a:avLst/>
              </a:prstGeom>
              <a:blipFill>
                <a:blip r:embed="rId4"/>
                <a:stretch>
                  <a:fillRect l="-596" t="-1167" b="-428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990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Overview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482524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The architecture of proposed WSDHQ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11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D5E0CF09-454A-49AF-89B8-F1A93DB503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021"/>
          <a:stretch/>
        </p:blipFill>
        <p:spPr>
          <a:xfrm>
            <a:off x="419100" y="1889840"/>
            <a:ext cx="11353800" cy="3706288"/>
          </a:xfrm>
          <a:prstGeom prst="rect">
            <a:avLst/>
          </a:prstGeom>
        </p:spPr>
      </p:pic>
      <p:grpSp>
        <p:nvGrpSpPr>
          <p:cNvPr id="10" name="群組 9">
            <a:extLst>
              <a:ext uri="{FF2B5EF4-FFF2-40B4-BE49-F238E27FC236}">
                <a16:creationId xmlns:a16="http://schemas.microsoft.com/office/drawing/2014/main" id="{86FEC246-596C-456F-ABF6-845F7EAEBAFB}"/>
              </a:ext>
            </a:extLst>
          </p:cNvPr>
          <p:cNvGrpSpPr/>
          <p:nvPr/>
        </p:nvGrpSpPr>
        <p:grpSpPr>
          <a:xfrm>
            <a:off x="4596384" y="3861878"/>
            <a:ext cx="4645152" cy="2695196"/>
            <a:chOff x="3364992" y="2196080"/>
            <a:chExt cx="4645152" cy="2695196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CEB7A9C5-7F8F-4633-AB52-BF471F42F32D}"/>
                </a:ext>
              </a:extLst>
            </p:cNvPr>
            <p:cNvSpPr/>
            <p:nvPr/>
          </p:nvSpPr>
          <p:spPr>
            <a:xfrm>
              <a:off x="3364992" y="2196080"/>
              <a:ext cx="1584960" cy="1731264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圖說文字: 折線 8">
                  <a:extLst>
                    <a:ext uri="{FF2B5EF4-FFF2-40B4-BE49-F238E27FC236}">
                      <a16:creationId xmlns:a16="http://schemas.microsoft.com/office/drawing/2014/main" id="{AD789A8D-8C51-442D-BC72-1EACE1611B82}"/>
                    </a:ext>
                  </a:extLst>
                </p:cNvPr>
                <p:cNvSpPr/>
                <p:nvPr/>
              </p:nvSpPr>
              <p:spPr>
                <a:xfrm>
                  <a:off x="4949952" y="4222938"/>
                  <a:ext cx="3060192" cy="668338"/>
                </a:xfrm>
                <a:prstGeom prst="borderCallout2">
                  <a:avLst>
                    <a:gd name="adj1" fmla="val 18750"/>
                    <a:gd name="adj2" fmla="val 432"/>
                    <a:gd name="adj3" fmla="val 18750"/>
                    <a:gd name="adj4" fmla="val -16667"/>
                    <a:gd name="adj5" fmla="val -44152"/>
                    <a:gd name="adj6" fmla="val -23274"/>
                  </a:avLst>
                </a:prstGeom>
                <a:noFill/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14:m>
                    <m:oMath xmlns:m="http://schemas.openxmlformats.org/officeDocument/2006/math">
                      <m:r>
                        <a:rPr lang="zh-TW" altLang="en-US" sz="16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𝒢</m:t>
                      </m:r>
                    </m:oMath>
                  </a14:m>
                  <a:r>
                    <a:rPr lang="en-US" altLang="zh-TW" sz="1600" dirty="0">
                      <a:solidFill>
                        <a:schemeClr val="accent2"/>
                      </a:solidFill>
                    </a:rPr>
                    <a:t> : to enhance the semantics of tags and merge synonymous tags.</a:t>
                  </a:r>
                  <a:endParaRPr lang="zh-TW" altLang="en-US" sz="1600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圖說文字: 折線 8">
                  <a:extLst>
                    <a:ext uri="{FF2B5EF4-FFF2-40B4-BE49-F238E27FC236}">
                      <a16:creationId xmlns:a16="http://schemas.microsoft.com/office/drawing/2014/main" id="{AD789A8D-8C51-442D-BC72-1EACE1611B8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9952" y="4222938"/>
                  <a:ext cx="3060192" cy="668338"/>
                </a:xfrm>
                <a:prstGeom prst="borderCallout2">
                  <a:avLst>
                    <a:gd name="adj1" fmla="val 18750"/>
                    <a:gd name="adj2" fmla="val 432"/>
                    <a:gd name="adj3" fmla="val 18750"/>
                    <a:gd name="adj4" fmla="val -16667"/>
                    <a:gd name="adj5" fmla="val -44152"/>
                    <a:gd name="adj6" fmla="val -23274"/>
                  </a:avLst>
                </a:prstGeom>
                <a:blipFill>
                  <a:blip r:embed="rId4"/>
                  <a:stretch>
                    <a:fillRect b="-1227"/>
                  </a:stretch>
                </a:blipFill>
                <a:ln w="38100">
                  <a:solidFill>
                    <a:schemeClr val="accent2"/>
                  </a:solidFill>
                </a:ln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57FA45E2-CC65-4C43-BBC4-0BE84AE63B89}"/>
              </a:ext>
            </a:extLst>
          </p:cNvPr>
          <p:cNvGrpSpPr/>
          <p:nvPr/>
        </p:nvGrpSpPr>
        <p:grpSpPr>
          <a:xfrm>
            <a:off x="5992368" y="1086020"/>
            <a:ext cx="4773168" cy="2772872"/>
            <a:chOff x="1377696" y="1194086"/>
            <a:chExt cx="4773168" cy="277287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88BB7D39-AACA-4F61-B280-B6D9C50A6C54}"/>
                </a:ext>
              </a:extLst>
            </p:cNvPr>
            <p:cNvSpPr/>
            <p:nvPr/>
          </p:nvSpPr>
          <p:spPr>
            <a:xfrm>
              <a:off x="1377696" y="2276219"/>
              <a:ext cx="944880" cy="1690739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圖說文字: 折線 12">
                  <a:extLst>
                    <a:ext uri="{FF2B5EF4-FFF2-40B4-BE49-F238E27FC236}">
                      <a16:creationId xmlns:a16="http://schemas.microsoft.com/office/drawing/2014/main" id="{4219D6BC-5DAE-4CA3-832D-4EA623476716}"/>
                    </a:ext>
                  </a:extLst>
                </p:cNvPr>
                <p:cNvSpPr/>
                <p:nvPr/>
              </p:nvSpPr>
              <p:spPr>
                <a:xfrm>
                  <a:off x="2641092" y="1194086"/>
                  <a:ext cx="3509772" cy="1046808"/>
                </a:xfrm>
                <a:prstGeom prst="borderCallout2">
                  <a:avLst>
                    <a:gd name="adj1" fmla="val 18750"/>
                    <a:gd name="adj2" fmla="val -542"/>
                    <a:gd name="adj3" fmla="val 18750"/>
                    <a:gd name="adj4" fmla="val -10122"/>
                    <a:gd name="adj5" fmla="val 102212"/>
                    <a:gd name="adj6" fmla="val -16073"/>
                  </a:avLst>
                </a:prstGeom>
                <a:noFill/>
                <a:ln w="38100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14:m>
                    <m:oMath xmlns:m="http://schemas.openxmlformats.org/officeDocument/2006/math">
                      <m:r>
                        <a:rPr lang="en-US" altLang="zh-TW" sz="16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</m:oMath>
                  </a14:m>
                  <a:r>
                    <a:rPr lang="en-US" altLang="zh-TW" sz="1600" dirty="0">
                      <a:solidFill>
                        <a:schemeClr val="accent5"/>
                      </a:solidFill>
                    </a:rPr>
                    <a:t> : to embed deep features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TW" sz="1600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1600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TW" sz="1600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US" altLang="zh-TW" sz="1600" dirty="0">
                      <a:solidFill>
                        <a:schemeClr val="accent5"/>
                      </a:solidFill>
                    </a:rPr>
                    <a:t> as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TW" sz="1600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1600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TW" sz="1600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a14:m>
                  <a:r>
                    <a:rPr lang="en-US" altLang="zh-TW" sz="1600" dirty="0">
                      <a:solidFill>
                        <a:schemeClr val="accent5"/>
                      </a:solidFill>
                    </a:rPr>
                    <a:t> on a hypersphere, which is spanned by the normalized tags </a:t>
                  </a:r>
                  <a14:m>
                    <m:oMath xmlns:m="http://schemas.openxmlformats.org/officeDocument/2006/math">
                      <m:r>
                        <a:rPr lang="zh-TW" altLang="en-US" sz="160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𝒮</m:t>
                      </m:r>
                    </m:oMath>
                  </a14:m>
                  <a:r>
                    <a:rPr lang="en-US" altLang="zh-TW" sz="1600" dirty="0">
                      <a:solidFill>
                        <a:schemeClr val="accent5"/>
                      </a:solidFill>
                    </a:rPr>
                    <a:t>.</a:t>
                  </a:r>
                </a:p>
              </p:txBody>
            </p:sp>
          </mc:Choice>
          <mc:Fallback xmlns="">
            <p:sp>
              <p:nvSpPr>
                <p:cNvPr id="13" name="圖說文字: 折線 12">
                  <a:extLst>
                    <a:ext uri="{FF2B5EF4-FFF2-40B4-BE49-F238E27FC236}">
                      <a16:creationId xmlns:a16="http://schemas.microsoft.com/office/drawing/2014/main" id="{4219D6BC-5DAE-4CA3-832D-4EA62347671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1092" y="1194086"/>
                  <a:ext cx="3509772" cy="1046808"/>
                </a:xfrm>
                <a:prstGeom prst="borderCallout2">
                  <a:avLst>
                    <a:gd name="adj1" fmla="val 18750"/>
                    <a:gd name="adj2" fmla="val -542"/>
                    <a:gd name="adj3" fmla="val 18750"/>
                    <a:gd name="adj4" fmla="val -10122"/>
                    <a:gd name="adj5" fmla="val 102212"/>
                    <a:gd name="adj6" fmla="val -16073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 w="38100">
                  <a:solidFill>
                    <a:schemeClr val="accent5"/>
                  </a:solidFill>
                </a:ln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字方塊 13">
                <a:extLst>
                  <a:ext uri="{FF2B5EF4-FFF2-40B4-BE49-F238E27FC236}">
                    <a16:creationId xmlns:a16="http://schemas.microsoft.com/office/drawing/2014/main" id="{8FEA8FA5-2367-4C5D-8F75-DB86EFD64581}"/>
                  </a:ext>
                </a:extLst>
              </p:cNvPr>
              <p:cNvSpPr txBox="1"/>
              <p:nvPr/>
            </p:nvSpPr>
            <p:spPr>
              <a:xfrm>
                <a:off x="652676" y="5888736"/>
                <a:ext cx="4041876" cy="8354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TW" sz="16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TW" altLang="en-US" sz="1600" i="1" dirty="0">
                            <a:latin typeface="Cambria Math" panose="02040503050406030204" pitchFamily="18" charset="0"/>
                          </a:rPr>
                          <m:t>𝒯</m:t>
                        </m:r>
                      </m:e>
                    </m:acc>
                  </m:oMath>
                </a14:m>
                <a:r>
                  <a:rPr lang="en-US" altLang="zh-TW" sz="1600" dirty="0"/>
                  <a:t> : semantically enhanced tag sets </a:t>
                </a:r>
                <a14:m>
                  <m:oMath xmlns:m="http://schemas.openxmlformats.org/officeDocument/2006/math">
                    <m:r>
                      <a:rPr lang="zh-TW" altLang="en-US" sz="1600" i="1">
                        <a:latin typeface="Cambria Math" panose="02040503050406030204" pitchFamily="18" charset="0"/>
                      </a:rPr>
                      <m:t>𝒯</m:t>
                    </m:r>
                    <m:r>
                      <a:rPr lang="en-US" altLang="zh-TW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1600" dirty="0"/>
                  <a:t>via </a:t>
                </a:r>
                <a14:m>
                  <m:oMath xmlns:m="http://schemas.openxmlformats.org/officeDocument/2006/math">
                    <m:r>
                      <a:rPr lang="zh-TW" alt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en-US" altLang="zh-TW" sz="16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zh-TW" alt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𝒮</m:t>
                    </m:r>
                  </m:oMath>
                </a14:m>
                <a:r>
                  <a:rPr lang="en-US" altLang="zh-TW" sz="1600" dirty="0">
                    <a:solidFill>
                      <a:schemeClr val="tx1"/>
                    </a:solidFill>
                  </a:rPr>
                  <a:t> : </a:t>
                </a:r>
                <a:r>
                  <a:rPr lang="en-US" altLang="zh-TW" sz="1600" dirty="0"/>
                  <a:t>the normalized tags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1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1600" dirty="0">
                    <a:solidFill>
                      <a:schemeClr val="tx1"/>
                    </a:solidFill>
                  </a:rPr>
                  <a:t>: image embedding</a:t>
                </a:r>
              </a:p>
            </p:txBody>
          </p:sp>
        </mc:Choice>
        <mc:Fallback xmlns="">
          <p:sp>
            <p:nvSpPr>
              <p:cNvPr id="14" name="文字方塊 13">
                <a:extLst>
                  <a:ext uri="{FF2B5EF4-FFF2-40B4-BE49-F238E27FC236}">
                    <a16:creationId xmlns:a16="http://schemas.microsoft.com/office/drawing/2014/main" id="{8FEA8FA5-2367-4C5D-8F75-DB86EFD645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76" y="5888736"/>
                <a:ext cx="4041876" cy="835485"/>
              </a:xfrm>
              <a:prstGeom prst="rect">
                <a:avLst/>
              </a:prstGeom>
              <a:blipFill>
                <a:blip r:embed="rId6"/>
                <a:stretch>
                  <a:fillRect l="-603" t="-1460" b="-875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33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D5E0CF09-454A-49AF-89B8-F1A93DB503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021"/>
          <a:stretch/>
        </p:blipFill>
        <p:spPr>
          <a:xfrm>
            <a:off x="419100" y="1792304"/>
            <a:ext cx="11353800" cy="3706288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Overview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482524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The architecture of proposed WSDHQ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12</a:t>
            </a:fld>
            <a:endParaRPr lang="zh-TW" altLang="en-US"/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id="{86FEC246-596C-456F-ABF6-845F7EAEBAFB}"/>
              </a:ext>
            </a:extLst>
          </p:cNvPr>
          <p:cNvGrpSpPr/>
          <p:nvPr/>
        </p:nvGrpSpPr>
        <p:grpSpPr>
          <a:xfrm>
            <a:off x="6918198" y="903610"/>
            <a:ext cx="4005834" cy="3729350"/>
            <a:chOff x="3364992" y="801840"/>
            <a:chExt cx="4005834" cy="372935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CEB7A9C5-7F8F-4633-AB52-BF471F42F32D}"/>
                </a:ext>
              </a:extLst>
            </p:cNvPr>
            <p:cNvSpPr/>
            <p:nvPr/>
          </p:nvSpPr>
          <p:spPr>
            <a:xfrm>
              <a:off x="3364992" y="2196080"/>
              <a:ext cx="2201418" cy="2335110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9" name="圖說文字: 折線 8">
              <a:extLst>
                <a:ext uri="{FF2B5EF4-FFF2-40B4-BE49-F238E27FC236}">
                  <a16:creationId xmlns:a16="http://schemas.microsoft.com/office/drawing/2014/main" id="{AD789A8D-8C51-442D-BC72-1EACE1611B82}"/>
                </a:ext>
              </a:extLst>
            </p:cNvPr>
            <p:cNvSpPr/>
            <p:nvPr/>
          </p:nvSpPr>
          <p:spPr>
            <a:xfrm>
              <a:off x="4767453" y="801840"/>
              <a:ext cx="2603373" cy="900941"/>
            </a:xfrm>
            <a:prstGeom prst="borderCallout2">
              <a:avLst>
                <a:gd name="adj1" fmla="val 18750"/>
                <a:gd name="adj2" fmla="val 432"/>
                <a:gd name="adj3" fmla="val 19360"/>
                <a:gd name="adj4" fmla="val -7105"/>
                <a:gd name="adj5" fmla="val 154677"/>
                <a:gd name="adj6" fmla="val -17339"/>
              </a:avLst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1600" dirty="0">
                  <a:solidFill>
                    <a:schemeClr val="accent2"/>
                  </a:solidFill>
                </a:rPr>
                <a:t>On this hypersphere the norm variances of data points are reduced to zeros.</a:t>
              </a:r>
              <a:endParaRPr lang="zh-TW" altLang="en-US" sz="1600" dirty="0">
                <a:solidFill>
                  <a:schemeClr val="accent2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C1566DF5-6225-4E16-92BE-6275296ECA23}"/>
                  </a:ext>
                </a:extLst>
              </p:cNvPr>
              <p:cNvSpPr txBox="1"/>
              <p:nvPr/>
            </p:nvSpPr>
            <p:spPr>
              <a:xfrm>
                <a:off x="838200" y="5600208"/>
                <a:ext cx="540936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TW" dirty="0"/>
                  <a:t>WSDHQ is an end-to-end deep learning architecture.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TW" dirty="0"/>
                  <a:t>With 2 well-customized cosine losses: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TW" dirty="0"/>
                  <a:t>Adaptive cosine margin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altLang="zh-TW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TW" dirty="0"/>
                  <a:t>Cosine quantization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TW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C1566DF5-6225-4E16-92BE-6275296ECA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600208"/>
                <a:ext cx="5409366" cy="1200329"/>
              </a:xfrm>
              <a:prstGeom prst="rect">
                <a:avLst/>
              </a:prstGeom>
              <a:blipFill>
                <a:blip r:embed="rId4"/>
                <a:stretch>
                  <a:fillRect l="-789" t="-3046" r="-338" b="-710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563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Enhance Weak Supervision with Tag Correlation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3040"/>
                <a:ext cx="11134344" cy="502983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Semantic Correlation Graph </a:t>
                </a:r>
                <a14:m>
                  <m:oMath xmlns:m="http://schemas.openxmlformats.org/officeDocument/2006/math">
                    <m:r>
                      <a:rPr lang="zh-TW" alt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en-US" altLang="zh-TW" sz="2400" dirty="0">
                    <a:solidFill>
                      <a:schemeClr val="tx1"/>
                    </a:solidFill>
                  </a:rPr>
                  <a:t> </a:t>
                </a:r>
                <a:endParaRPr lang="en-US" altLang="zh-TW" sz="2400" dirty="0"/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First, we extract and form the tag embedding sets </a:t>
                </a:r>
                <a14:m>
                  <m:oMath xmlns:m="http://schemas.openxmlformats.org/officeDocument/2006/math">
                    <m:r>
                      <a:rPr lang="zh-TW" altLang="en-US" sz="2000" i="1" smtClean="0">
                        <a:latin typeface="Cambria Math" panose="02040503050406030204" pitchFamily="18" charset="0"/>
                      </a:rPr>
                      <m:t>𝒯</m:t>
                    </m:r>
                  </m:oMath>
                </a14:m>
                <a:r>
                  <a:rPr lang="en-US" altLang="zh-TW" sz="20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TW" altLang="en-US" sz="2000" i="1">
                                    <a:latin typeface="Cambria Math" panose="02040503050406030204" pitchFamily="18" charset="0"/>
                                  </a:rPr>
                                  <m:t>𝒯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</m:oMath>
                </a14:m>
                <a:r>
                  <a:rPr lang="en-US" altLang="zh-TW" sz="2000" dirty="0"/>
                  <a:t> </a:t>
                </a:r>
                <a:r>
                  <a:rPr lang="en-US" altLang="zh-TW" sz="2000" dirty="0" err="1"/>
                  <a:t>w.r.t.</a:t>
                </a:r>
                <a:r>
                  <a:rPr lang="en-US" altLang="zh-TW" sz="2000" dirty="0"/>
                  <a:t> raw tag sets </a:t>
                </a:r>
                <a14:m>
                  <m:oMath xmlns:m="http://schemas.openxmlformats.org/officeDocument/2006/math">
                    <m:r>
                      <a:rPr lang="zh-TW" altLang="sv-SE" sz="2000" i="1">
                        <a:latin typeface="Cambria Math" panose="02040503050406030204" pitchFamily="18" charset="0"/>
                      </a:rPr>
                      <m:t>𝒴</m:t>
                    </m:r>
                  </m:oMath>
                </a14:m>
                <a:r>
                  <a:rPr lang="en-US" altLang="zh-TW" sz="20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TW" altLang="en-US" sz="2000" i="1" smtClean="0">
                                    <a:latin typeface="Cambria Math" panose="02040503050406030204" pitchFamily="18" charset="0"/>
                                  </a:rPr>
                                  <m:t>𝒴</m:t>
                                </m:r>
                              </m:e>
                              <m:sub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</m:oMath>
                </a14:m>
                <a:br>
                  <a:rPr lang="en-US" altLang="zh-TW" sz="2000" dirty="0"/>
                </a:br>
                <a:r>
                  <a:rPr lang="en-US" altLang="zh-TW" sz="2000" dirty="0"/>
                  <a:t>Let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TW" alt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𝒯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altLang="zh-TW" sz="2000" dirty="0"/>
                  <a:t> be the tag embedding matrix, D is the dimension of word embedding space.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Next, we obtain a k-nearest neighbor set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𝑁</m:t>
                    </m:r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TW" sz="2000" dirty="0"/>
                  <a:t> by cosine similarity for each tag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000" dirty="0"/>
                  <a:t>.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Then we can construct </a:t>
                </a:r>
                <a14:m>
                  <m:oMath xmlns:m="http://schemas.openxmlformats.org/officeDocument/2006/math">
                    <m:r>
                      <a:rPr lang="zh-TW" alt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en-US" altLang="zh-TW" sz="2000" dirty="0">
                    <a:solidFill>
                      <a:schemeClr val="tx1"/>
                    </a:solidFill>
                  </a:rPr>
                  <a:t> on the total tag set </a:t>
                </a:r>
                <a14:m>
                  <m:oMath xmlns:m="http://schemas.openxmlformats.org/officeDocument/2006/math">
                    <m:r>
                      <a:rPr lang="zh-TW" altLang="en-US" sz="2000" i="1">
                        <a:latin typeface="Cambria Math" panose="02040503050406030204" pitchFamily="18" charset="0"/>
                      </a:rPr>
                      <m:t>𝒯</m:t>
                    </m:r>
                  </m:oMath>
                </a14:m>
                <a:r>
                  <a:rPr lang="en-US" altLang="zh-TW" sz="2000" dirty="0"/>
                  <a:t> by an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adjacency matrix </a:t>
                </a:r>
                <a14:m>
                  <m:oMath xmlns:m="http://schemas.openxmlformats.org/officeDocument/2006/math">
                    <m:r>
                      <a:rPr lang="en-US" altLang="zh-TW" sz="2000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d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0,1</m:t>
                            </m:r>
                          </m:e>
                        </m:d>
                      </m:e>
                      <m:sup>
                        <m:d>
                          <m:dPr>
                            <m:begChr m:val="|"/>
                            <m:endChr m:val="|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TW" altLang="en-US" sz="2000" b="0" i="1" smtClean="0">
                                <a:latin typeface="Cambria Math" panose="02040503050406030204" pitchFamily="18" charset="0"/>
                              </a:rPr>
                              <m:t>𝒯</m:t>
                            </m:r>
                          </m:e>
                        </m:d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TW" altLang="en-US" sz="2000" i="1">
                                <a:latin typeface="Cambria Math" panose="02040503050406030204" pitchFamily="18" charset="0"/>
                              </a:rPr>
                              <m:t>𝒯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altLang="zh-TW" sz="2000" dirty="0"/>
                  <a:t> </a:t>
                </a:r>
                <a:br>
                  <a:rPr lang="en-US" altLang="zh-TW" sz="2000" dirty="0"/>
                </a:br>
                <a:r>
                  <a:rPr lang="en-US" altLang="zh-TW" sz="2000" dirty="0"/>
                  <a:t>where</a:t>
                </a:r>
                <a:br>
                  <a:rPr lang="en-US" altLang="zh-TW" sz="2000" dirty="0"/>
                </a:br>
                <a:br>
                  <a:rPr lang="en-US" altLang="zh-TW" sz="2000" dirty="0"/>
                </a:br>
                <a14:m>
                  <m:oMath xmlns:m="http://schemas.openxmlformats.org/officeDocument/2006/math">
                    <m:r>
                      <a:rPr lang="zh-TW" altLang="en-US" sz="180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TW" sz="1800" dirty="0"/>
                  <a:t> : the correlation threshold that determines whether a neighbor tag is related to an anchor tag in semantics.</a:t>
                </a:r>
                <a:br>
                  <a:rPr lang="en-US" altLang="zh-TW" sz="18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altLang="zh-TW" sz="2000" dirty="0"/>
                  <a:t> : the semantic similarities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000" dirty="0"/>
                  <a:t> and other tags on </a:t>
                </a:r>
                <a14:m>
                  <m:oMath xmlns:m="http://schemas.openxmlformats.org/officeDocument/2006/math">
                    <m:r>
                      <a:rPr lang="zh-TW" altLang="en-US" sz="2000" i="1"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en-US" altLang="zh-TW" sz="2000" dirty="0"/>
                  <a:t> .</a:t>
                </a:r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3040"/>
                <a:ext cx="11134344" cy="5029835"/>
              </a:xfrm>
              <a:blipFill>
                <a:blip r:embed="rId3"/>
                <a:stretch>
                  <a:fillRect l="-76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13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39466085-A1C2-417D-A855-DB4149A60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1145" y="4536165"/>
            <a:ext cx="5380232" cy="773451"/>
          </a:xfrm>
          <a:prstGeom prst="rect">
            <a:avLst/>
          </a:prstGeom>
        </p:spPr>
      </p:pic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9ED8C023-9E06-4F12-9D03-FFDA01F1DCE5}"/>
              </a:ext>
            </a:extLst>
          </p:cNvPr>
          <p:cNvCxnSpPr>
            <a:cxnSpLocks/>
          </p:cNvCxnSpPr>
          <p:nvPr/>
        </p:nvCxnSpPr>
        <p:spPr>
          <a:xfrm>
            <a:off x="838200" y="6408611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6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Enhance Weak Supervision with Tag Correlation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38707"/>
                <a:ext cx="10868526" cy="501764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Semantic Enhancement on Graph </a:t>
                </a:r>
                <a14:m>
                  <m:oMath xmlns:m="http://schemas.openxmlformats.org/officeDocument/2006/math">
                    <m:r>
                      <a:rPr lang="zh-TW" altLang="en-US" sz="2400" i="1"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endParaRPr lang="en-US" altLang="zh-TW" sz="2400" dirty="0"/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We can obtain an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semantics-enhanced tag embedding matrix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TW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</m:acc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000" b="1" i="1" smtClean="0">
                        <a:latin typeface="Cambria Math" panose="02040503050406030204" pitchFamily="18" charset="0"/>
                      </a:rPr>
                      <m:t>𝑻</m:t>
                    </m:r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altLang="zh-TW" sz="20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2000" b="1" i="1" smtClean="0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</m:acc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altLang="zh-TW" sz="2000" dirty="0"/>
                  <a:t> by aggregating the embeddings from its neighbor tags.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acc>
                  </m:oMath>
                </a14:m>
                <a:r>
                  <a:rPr lang="en-US" altLang="zh-TW" sz="2000" dirty="0"/>
                  <a:t> is the row-wise normalization of </a:t>
                </a:r>
                <a14:m>
                  <m:oMath xmlns:m="http://schemas.openxmlformats.org/officeDocument/2006/math">
                    <m:r>
                      <a:rPr lang="en-US" altLang="zh-TW" sz="2000" b="1" i="1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zh-TW" sz="2000" dirty="0"/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Reduce Sparse Tags : using density-based clustering algorithm [11]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 Each time we pick up one unprocessed point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000" b="0" i="1" dirty="0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altLang="zh-TW" sz="2000" dirty="0"/>
                  <a:t> from </a:t>
                </a:r>
                <a14:m>
                  <m:oMath xmlns:m="http://schemas.openxmlformats.org/officeDocument/2006/math">
                    <m:r>
                      <a:rPr lang="zh-TW" altLang="en-US" sz="2000" i="1"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en-US" altLang="zh-TW" sz="2000" dirty="0"/>
                  <a:t> in order and compute its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density-reachable set </a:t>
                </a:r>
                <a14:m>
                  <m:oMath xmlns:m="http://schemas.openxmlformats.org/officeDocument/2006/math">
                    <m:r>
                      <a:rPr lang="en-US" altLang="zh-TW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ℛ</m:t>
                    </m:r>
                    <m:d>
                      <m:d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zh-TW" alt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</m:d>
                    <m:r>
                      <a:rPr lang="en-US" altLang="zh-TW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sSubSup>
                      <m:sSub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TW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sSubSup>
                      <m:sSub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TW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is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density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reachable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from</m:t>
                    </m:r>
                    <m:r>
                      <m:rPr>
                        <m:nor/>
                      </m:rPr>
                      <a:rPr lang="en-US" altLang="zh-TW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TW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TW" sz="2000" dirty="0"/>
              </a:p>
              <a:p>
                <a:pPr lvl="2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1600" dirty="0"/>
                  <a:t>density-reachable: 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d>
                      <m:dPr>
                        <m:ctrlPr>
                          <a:rPr lang="en-US" altLang="zh-TW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TW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TW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TW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en-US" altLang="zh-TW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zh-TW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TW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en-US" altLang="zh-TW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d>
                    <m:r>
                      <a:rPr lang="en-US" altLang="zh-TW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zh-TW" alt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altLang="zh-TW" sz="1600" dirty="0"/>
                  <a:t>.  </a:t>
                </a:r>
                <a14:m>
                  <m:oMath xmlns:m="http://schemas.openxmlformats.org/officeDocument/2006/math">
                    <m:r>
                      <a:rPr lang="zh-TW" alt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altLang="zh-TW" sz="1600" dirty="0"/>
                  <a:t> is the merging threshold,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d>
                      <m:dPr>
                        <m:ctrlPr>
                          <a:rPr lang="en-US" altLang="zh-TW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altLang="zh-TW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</m:e>
                    </m:d>
                  </m:oMath>
                </a14:m>
                <a:r>
                  <a:rPr lang="en-US" altLang="zh-TW" sz="1600" dirty="0"/>
                  <a:t> is distance metric like L2.</a:t>
                </a:r>
              </a:p>
              <a:p>
                <a:pPr lvl="2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1600" dirty="0"/>
                  <a:t>If  </a:t>
                </a:r>
                <a14:m>
                  <m:oMath xmlns:m="http://schemas.openxmlformats.org/officeDocument/2006/math">
                    <m:r>
                      <a:rPr lang="en-US" altLang="zh-TW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altLang="zh-TW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ℛ</m:t>
                    </m:r>
                    <m:d>
                      <m:dPr>
                        <m:ctrlPr>
                          <a:rPr lang="en-US" altLang="zh-TW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zh-TW" alt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</m:d>
                    <m:r>
                      <a:rPr lang="en-US" altLang="zh-TW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altLang="zh-TW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altLang="zh-TW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altLang="zh-TW" sz="1600" dirty="0"/>
                  <a:t>, we merge and replace all the elements in </a:t>
                </a:r>
                <a:r>
                  <a:rPr lang="en-US" altLang="zh-TW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TW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ℛ</m:t>
                    </m:r>
                    <m:d>
                      <m:dPr>
                        <m:ctrlPr>
                          <a:rPr lang="en-US" altLang="zh-TW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zh-TW" alt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</m:d>
                  </m:oMath>
                </a14:m>
                <a:r>
                  <a:rPr lang="en-US" altLang="zh-TW" sz="1600" dirty="0"/>
                  <a:t> by the average point.</a:t>
                </a:r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38707"/>
                <a:ext cx="10868526" cy="5017643"/>
              </a:xfrm>
              <a:blipFill>
                <a:blip r:embed="rId3"/>
                <a:stretch>
                  <a:fillRect l="-78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14</a:t>
            </a:fld>
            <a:endParaRPr lang="zh-TW" altLang="en-US"/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DE508DA0-9CA6-411B-801A-99771B541682}"/>
              </a:ext>
            </a:extLst>
          </p:cNvPr>
          <p:cNvCxnSpPr>
            <a:cxnSpLocks/>
          </p:cNvCxnSpPr>
          <p:nvPr/>
        </p:nvCxnSpPr>
        <p:spPr>
          <a:xfrm>
            <a:off x="838200" y="6408611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" name="文字方塊 7">
            <a:extLst>
              <a:ext uri="{FF2B5EF4-FFF2-40B4-BE49-F238E27FC236}">
                <a16:creationId xmlns:a16="http://schemas.microsoft.com/office/drawing/2014/main" id="{07B105C8-C303-4E78-96F0-4D9FD7ECFF0F}"/>
              </a:ext>
            </a:extLst>
          </p:cNvPr>
          <p:cNvSpPr txBox="1"/>
          <p:nvPr/>
        </p:nvSpPr>
        <p:spPr>
          <a:xfrm>
            <a:off x="838200" y="6456838"/>
            <a:ext cx="103906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[11] Ester, M.; </a:t>
            </a:r>
            <a:r>
              <a:rPr lang="en-US" altLang="zh-TW" sz="1200" dirty="0" err="1"/>
              <a:t>Kriegel</a:t>
            </a:r>
            <a:r>
              <a:rPr lang="en-US" altLang="zh-TW" sz="1200" dirty="0"/>
              <a:t>, H.-P.; Sander, J.; and Xu, X. 1996. A Density-Based Algorithm for Discovering Clusters in Large Spatial Databases with Noise. In KDD, 226–231.</a:t>
            </a:r>
            <a:endParaRPr lang="zh-TW" alt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B7F70EB1-9B0B-4689-A938-4C4B03B8E29D}"/>
                  </a:ext>
                </a:extLst>
              </p:cNvPr>
              <p:cNvSpPr txBox="1"/>
              <p:nvPr/>
            </p:nvSpPr>
            <p:spPr>
              <a:xfrm>
                <a:off x="838200" y="5998888"/>
                <a:ext cx="9885014" cy="4056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2000" dirty="0">
                    <a:solidFill>
                      <a:schemeClr val="accent5"/>
                    </a:solidFill>
                  </a:rPr>
                  <a:t>→ </a:t>
                </a:r>
                <a:r>
                  <a:rPr lang="en-US" altLang="zh-TW" sz="2000" dirty="0">
                    <a:solidFill>
                      <a:schemeClr val="accent5"/>
                    </a:solidFill>
                  </a:rPr>
                  <a:t>Finally, we get refreshed embedding sets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TW" sz="20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TW" altLang="en-US" sz="20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𝒯</m:t>
                        </m:r>
                      </m:e>
                    </m:acc>
                  </m:oMath>
                </a14:m>
                <a:r>
                  <a:rPr lang="en-US" altLang="zh-TW" sz="2000" dirty="0">
                    <a:solidFill>
                      <a:schemeClr val="accent5"/>
                    </a:solidFill>
                  </a:rPr>
                  <a:t> by removing same embeddings in each tag set.</a:t>
                </a:r>
                <a:endParaRPr lang="zh-TW" altLang="en-US" sz="20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B7F70EB1-9B0B-4689-A938-4C4B03B8E2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998888"/>
                <a:ext cx="9885014" cy="405688"/>
              </a:xfrm>
              <a:prstGeom prst="rect">
                <a:avLst/>
              </a:prstGeom>
              <a:blipFill>
                <a:blip r:embed="rId4"/>
                <a:stretch>
                  <a:fillRect l="-679" t="-7463" b="-2537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447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Quantization on Semantic Hypersphere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Standard CNN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altLang="zh-TW" sz="2400" dirty="0"/>
                  <a:t>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TW" sz="24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24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24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The normalized tag set which span the D-dim </a:t>
                </a:r>
                <a:r>
                  <a:rPr lang="en-US" altLang="zh-TW" sz="2400" dirty="0" err="1"/>
                  <a:t>hyperspherical</a:t>
                </a:r>
                <a:r>
                  <a:rPr lang="en-US" altLang="zh-TW" sz="2400" dirty="0"/>
                  <a:t> semantic space:</a:t>
                </a:r>
                <a:br>
                  <a:rPr lang="en-US" altLang="zh-TW" sz="2400" dirty="0"/>
                </a:br>
                <a:endParaRPr lang="en-US" altLang="zh-TW" sz="24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A transform layer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altLang="zh-TW" sz="2400" dirty="0"/>
                  <a:t> with L2 normalization remove norm variance of deep features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40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 and map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 onto the semantic hypersphere as</a:t>
                </a:r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15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3CEDC090-6626-4EC2-860D-56356D10E9FC}"/>
                  </a:ext>
                </a:extLst>
              </p:cNvPr>
              <p:cNvSpPr txBox="1"/>
              <p:nvPr/>
            </p:nvSpPr>
            <p:spPr>
              <a:xfrm>
                <a:off x="2648712" y="2988535"/>
                <a:ext cx="6096000" cy="8456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TW" altLang="en-US" sz="1800" i="1" smtClean="0">
                          <a:latin typeface="Cambria Math" panose="02040503050406030204" pitchFamily="18" charset="0"/>
                        </a:rPr>
                        <m:t>𝒮</m:t>
                      </m:r>
                      <m:r>
                        <a:rPr lang="en-US" altLang="zh-TW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TW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altLang="zh-TW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TW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altLang="zh-TW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TW" sz="1800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zh-TW" sz="1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zh-TW" sz="1800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TW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begChr m:val="‖"/>
                                          <m:endChr m:val="‖"/>
                                          <m:ctrlPr>
                                            <a:rPr lang="en-US" altLang="zh-TW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zh-TW" sz="18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TW" sz="1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TW" sz="1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n-US" altLang="zh-TW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e>
                                      </m:d>
                                    </m:e>
                                    <m:sub>
                                      <m:r>
                                        <a:rPr lang="en-US" altLang="zh-TW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altLang="zh-TW" sz="1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TW" sz="1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altLang="zh-TW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̃"/>
                                  <m:ctrlPr>
                                    <a:rPr lang="en-US" altLang="zh-TW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zh-TW" altLang="en-US" sz="1800" b="0" i="1" smtClean="0">
                                      <a:latin typeface="Cambria Math" panose="02040503050406030204" pitchFamily="18" charset="0"/>
                                    </a:rPr>
                                    <m:t>𝒯</m:t>
                                  </m:r>
                                </m:e>
                              </m:acc>
                            </m:e>
                          </m:d>
                        </m:sup>
                      </m:sSubSup>
                    </m:oMath>
                  </m:oMathPara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3CEDC090-6626-4EC2-860D-56356D10E9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712" y="2988535"/>
                <a:ext cx="6096000" cy="84568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FB08ED2E-9852-44AE-8206-5AD247AF3D63}"/>
                  </a:ext>
                </a:extLst>
              </p:cNvPr>
              <p:cNvSpPr txBox="1"/>
              <p:nvPr/>
            </p:nvSpPr>
            <p:spPr>
              <a:xfrm>
                <a:off x="2451795" y="4814636"/>
                <a:ext cx="7982712" cy="6348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TW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TW" altLang="en-US" sz="1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TW" alt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d>
                                  <m:dPr>
                                    <m:ctrlPr>
                                      <a:rPr lang="en-US" altLang="zh-TW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altLang="zh-TW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b>
                            <m:r>
                              <a:rPr lang="en-US" altLang="zh-TW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TW" dirty="0"/>
                  <a:t>  , </a:t>
                </a:r>
                <a14:m>
                  <m:oMath xmlns:m="http://schemas.openxmlformats.org/officeDocument/2006/math">
                    <m:r>
                      <a:rPr lang="zh-TW" altLang="en-US" i="1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</m:e>
                    </m:d>
                  </m:oMath>
                </a14:m>
                <a:r>
                  <a:rPr lang="zh-TW" altLang="en-US" dirty="0"/>
                  <a:t> </a:t>
                </a:r>
                <a:r>
                  <a:rPr lang="en-US" altLang="zh-TW" dirty="0"/>
                  <a:t>is the activation,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altLang="zh-TW" dirty="0"/>
                  <a:t> is  the parameter matrix of </a:t>
                </a:r>
                <a14:m>
                  <m:oMath xmlns:m="http://schemas.openxmlformats.org/officeDocument/2006/math">
                    <m:r>
                      <a:rPr lang="en-US" altLang="zh-TW" i="1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altLang="zh-TW" dirty="0"/>
                  <a:t>.</a:t>
                </a:r>
                <a:endParaRPr lang="zh-TW" altLang="en-US" dirty="0"/>
              </a:p>
            </p:txBody>
          </p:sp>
        </mc:Choice>
        <mc:Fallback xmlns="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FB08ED2E-9852-44AE-8206-5AD247AF3D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1795" y="4814636"/>
                <a:ext cx="7982712" cy="6348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8F137F61-C159-4D37-A510-7E8410932A87}"/>
                  </a:ext>
                </a:extLst>
              </p:cNvPr>
              <p:cNvSpPr txBox="1"/>
              <p:nvPr/>
            </p:nvSpPr>
            <p:spPr>
              <a:xfrm>
                <a:off x="838200" y="5625605"/>
                <a:ext cx="921887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2400" dirty="0">
                    <a:solidFill>
                      <a:schemeClr val="accent5"/>
                    </a:solidFill>
                  </a:rPr>
                  <a:t>→</a:t>
                </a:r>
                <a:r>
                  <a:rPr lang="en-US" altLang="zh-TW" sz="2400" dirty="0">
                    <a:solidFill>
                      <a:schemeClr val="accent5"/>
                    </a:solidFill>
                  </a:rPr>
                  <a:t> The fusion of network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altLang="zh-TW" sz="2400" dirty="0">
                    <a:solidFill>
                      <a:schemeClr val="accent5"/>
                    </a:solidFill>
                  </a:rPr>
                  <a:t> and layer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altLang="zh-TW" sz="2400" dirty="0">
                    <a:solidFill>
                      <a:schemeClr val="accent5"/>
                    </a:solidFill>
                  </a:rPr>
                  <a:t> :</a:t>
                </a:r>
                <a:r>
                  <a:rPr lang="zh-TW" altLang="en-US" sz="2400" dirty="0">
                    <a:solidFill>
                      <a:schemeClr val="accent5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TW" sz="240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4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TW" sz="24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r>
                      <a:rPr lang="en-US" altLang="zh-TW" sz="24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altLang="zh-TW" sz="2400" dirty="0">
                    <a:solidFill>
                      <a:schemeClr val="accent5"/>
                    </a:solidFill>
                  </a:rPr>
                  <a:t> 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2400" i="1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4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altLang="zh-TW" sz="24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4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TW" sz="24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US" altLang="zh-TW" sz="24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8F137F61-C159-4D37-A510-7E8410932A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625605"/>
                <a:ext cx="9218870" cy="461665"/>
              </a:xfrm>
              <a:prstGeom prst="rect">
                <a:avLst/>
              </a:prstGeom>
              <a:blipFill>
                <a:blip r:embed="rId6"/>
                <a:stretch>
                  <a:fillRect l="-1058" t="-10526" b="-2894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052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Semantics-preserving Learning on Hypersphere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The adaptive cosine margin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 dirty="0" smtClean="0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altLang="zh-TW" sz="2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: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4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4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4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This metric loss encourages the image embedding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 to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move closer to positive semantic embeddings</a:t>
                </a:r>
                <a:r>
                  <a:rPr lang="en-US" altLang="zh-TW" sz="2400" dirty="0"/>
                  <a:t> while pushing it from negative embeddings.</a:t>
                </a:r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16</a:t>
            </a:fld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" name="圖片 9">
            <a:extLst>
              <a:ext uri="{FF2B5EF4-FFF2-40B4-BE49-F238E27FC236}">
                <a16:creationId xmlns:a16="http://schemas.microsoft.com/office/drawing/2014/main" id="{4125493C-A9D1-4194-9C53-271530E95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6307" y="2495765"/>
            <a:ext cx="6931533" cy="9587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A8782CF5-7055-4F6A-90C5-0CB56E2D6D54}"/>
                  </a:ext>
                </a:extLst>
              </p:cNvPr>
              <p:cNvSpPr txBox="1"/>
              <p:nvPr/>
            </p:nvSpPr>
            <p:spPr>
              <a:xfrm>
                <a:off x="2541651" y="3591199"/>
                <a:ext cx="6472541" cy="6852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</m:e>
                        </m:d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0,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</m:e>
                        </m:d>
                      </m:e>
                    </m:func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𝑐𝑜𝑠</m:t>
                    </m:r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nor/>
                      </m:rPr>
                      <a:rPr lang="en-US" altLang="zh-TW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nor/>
                      </m:rPr>
                      <a:rPr lang="en-US" altLang="zh-TW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US" altLang="zh-TW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m:rPr>
                        <m:nor/>
                      </m:rPr>
                      <a:rPr lang="en-US" altLang="zh-TW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e>
                        </m:d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</m:t>
                    </m:r>
                  </m:oMath>
                </a14:m>
                <a:endParaRPr lang="en-US" altLang="zh-TW" b="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i="1" smtClean="0">
                            <a:latin typeface="Cambria Math" panose="02040503050406030204" pitchFamily="18" charset="0"/>
                          </a:rPr>
                          <m:t>𝒩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dirty="0"/>
                  <a:t> is the negative semantic set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zh-TW" altLang="en-US" dirty="0"/>
                  <a:t> </a:t>
                </a:r>
                <a:r>
                  <a:rPr lang="en-US" altLang="zh-TW" dirty="0"/>
                  <a:t>and </a:t>
                </a:r>
                <a14:m>
                  <m:oMath xmlns:m="http://schemas.openxmlformats.org/officeDocument/2006/math">
                    <m:r>
                      <a:rPr lang="en-US" altLang="zh-TW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△</m:t>
                    </m:r>
                  </m:oMath>
                </a14:m>
                <a:r>
                  <a:rPr lang="zh-TW" altLang="en-US" dirty="0"/>
                  <a:t> </a:t>
                </a:r>
                <a:r>
                  <a:rPr lang="en-US" altLang="zh-TW" dirty="0"/>
                  <a:t>is the cosine margin.</a:t>
                </a:r>
                <a:endParaRPr lang="zh-TW" altLang="en-US" dirty="0"/>
              </a:p>
            </p:txBody>
          </p:sp>
        </mc:Choice>
        <mc:Fallback xmlns="">
          <p:sp>
            <p:nvSpPr>
              <p:cNvPr id="11" name="文字方塊 10">
                <a:extLst>
                  <a:ext uri="{FF2B5EF4-FFF2-40B4-BE49-F238E27FC236}">
                    <a16:creationId xmlns:a16="http://schemas.microsoft.com/office/drawing/2014/main" id="{A8782CF5-7055-4F6A-90C5-0CB56E2D6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1651" y="3591199"/>
                <a:ext cx="6472541" cy="685252"/>
              </a:xfrm>
              <a:prstGeom prst="rect">
                <a:avLst/>
              </a:prstGeom>
              <a:blipFill>
                <a:blip r:embed="rId5"/>
                <a:stretch>
                  <a:fillRect l="-847" t="-3540" b="-1327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5934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Semantics-preserving Learning on Hypersphere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Ideally, we would like to utilize all negative semantic embeddings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, such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2400" i="1">
                            <a:latin typeface="Cambria Math" panose="02040503050406030204" pitchFamily="18" charset="0"/>
                          </a:rPr>
                          <m:t>𝒩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TW" altLang="en-US" sz="2400" b="0" i="1" smtClean="0">
                        <a:latin typeface="Cambria Math" panose="02040503050406030204" pitchFamily="18" charset="0"/>
                      </a:rPr>
                      <m:t>𝒮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\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TW" altLang="en-US" sz="2400" b="0" i="1" smtClean="0">
                            <a:latin typeface="Cambria Math" panose="02040503050406030204" pitchFamily="18" charset="0"/>
                          </a:rPr>
                          <m:t>𝒮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, but it will cause high computational cost.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So here we only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 most tricky negative semantic embeddings as our negative set: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4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400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17</a:t>
            </a:fld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537ED824-FD14-462A-829A-CEBB3C9CD9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5427" y="4088480"/>
            <a:ext cx="5154072" cy="88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518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Semantics-preserving Learning on Hypersphere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To keep the image representations consistent with precise semantic information, we adopt an adaptive margin strategy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 dirty="0" smtClean="0">
                            <a:latin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altLang="zh-TW" sz="2400" i="1" dirty="0" err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4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zh-TW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2400" dirty="0"/>
                  <a:t>that depends on the discrepancy between positive and negative semantics.</a:t>
                </a:r>
                <a:br>
                  <a:rPr lang="en-US" altLang="zh-TW" sz="2400" dirty="0"/>
                </a:br>
                <a:br>
                  <a:rPr lang="en-US" altLang="zh-TW" sz="2400" dirty="0"/>
                </a:br>
                <a:br>
                  <a:rPr lang="en-US" altLang="zh-TW" sz="2400" dirty="0"/>
                </a:br>
                <a:r>
                  <a:rPr lang="en-US" altLang="zh-TW" sz="2000" dirty="0"/>
                  <a:t>where </a:t>
                </a:r>
                <a14:m>
                  <m:oMath xmlns:m="http://schemas.openxmlformats.org/officeDocument/2006/math">
                    <m:r>
                      <a:rPr lang="zh-TW" altLang="en-US" sz="2000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altLang="zh-TW" sz="2000" dirty="0"/>
                  <a:t> is a hyper-parameter such that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smaller </a:t>
                </a:r>
                <a14:m>
                  <m:oMath xmlns:m="http://schemas.openxmlformats.org/officeDocument/2006/math">
                    <m:r>
                      <a:rPr lang="zh-TW" altLang="en-US" sz="2000" i="1" dirty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altLang="zh-TW" sz="2000" dirty="0">
                    <a:solidFill>
                      <a:schemeClr val="accent2"/>
                    </a:solidFill>
                  </a:rPr>
                  <a:t> leads to larger adaptive margin </a:t>
                </a:r>
                <a:r>
                  <a:rPr lang="en-US" altLang="zh-TW" sz="2000" dirty="0"/>
                  <a:t>under same semantic similarity.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400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 r="-17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18</a:t>
            </a:fld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" name="圖片 9">
            <a:extLst>
              <a:ext uri="{FF2B5EF4-FFF2-40B4-BE49-F238E27FC236}">
                <a16:creationId xmlns:a16="http://schemas.microsoft.com/office/drawing/2014/main" id="{F4E0D456-06F5-461F-9C4F-74BB46B763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232" y="3576225"/>
            <a:ext cx="4665536" cy="78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874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Supervised Cosine Quantization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Each image embedding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 will be quantized with a set of M codebooks</a:t>
                </a:r>
                <a:br>
                  <a:rPr lang="en-US" altLang="zh-TW" sz="2400" dirty="0"/>
                </a:b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=[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⋯,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zh-TW" sz="2400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zh-TW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⋯,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𝑚𝐾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TW" sz="2400" dirty="0"/>
                  <a:t> with K codewords, and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TW" sz="2400" dirty="0"/>
                  <a:t> is a D-dim centroid vector obtained by k-means.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The codewords-segmented M 1-of-K indicator vectors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sSub>
                          <m:sSub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altLang="zh-TW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⋯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sSub>
                          <m:sSub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TW" sz="2400" dirty="0"/>
                  <a:t> w.r.t M codebooks, and each one-hot indicator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 means which one of K codewords in the m-</a:t>
                </a:r>
                <a:r>
                  <a:rPr lang="en-US" altLang="zh-TW" sz="2400" dirty="0" err="1"/>
                  <a:t>th</a:t>
                </a:r>
                <a:r>
                  <a:rPr lang="en-US" altLang="zh-TW" sz="2400" dirty="0"/>
                  <a:t> codebook is used to compose the approximation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 .</a:t>
                </a:r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 r="-23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19</a:t>
            </a:fld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30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zh-TW" dirty="0"/>
              <a:t>Introduction and Related work</a:t>
            </a:r>
          </a:p>
          <a:p>
            <a:r>
              <a:rPr lang="en-US" altLang="zh-TW" dirty="0"/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0B4796B-B070-4DA4-8E25-FCE0D3B630BB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836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Supervised Cosine Quantization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The proposed quantizer encodes each image embedding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as the sum of M codewords</a:t>
                </a:r>
                <a:r>
                  <a:rPr lang="en-US" altLang="zh-TW" sz="2400" dirty="0"/>
                  <a:t>, each of which comes from its codebook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TW" sz="2400" dirty="0"/>
                  <a:t> assigned by an indicator 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altLang="zh-TW" sz="2400" dirty="0"/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b="0" dirty="0"/>
                  <a:t>e.g.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nary>
                      <m:naryPr>
                        <m:chr m:val="∑"/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p>
                      <m:e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𝑚𝑛</m:t>
                            </m:r>
                          </m:sub>
                        </m:sSub>
                      </m:e>
                    </m:nary>
                  </m:oMath>
                </a14:m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Then we integrate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semantic supervision </a:t>
                </a:r>
                <a:r>
                  <a:rPr lang="en-US" altLang="zh-TW" sz="2400" dirty="0"/>
                  <a:t>into quantization learning, with the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cosine quantization loss</a:t>
                </a:r>
                <a:r>
                  <a:rPr lang="en-US" altLang="zh-TW" sz="2400" dirty="0"/>
                  <a:t>:</a:t>
                </a:r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20</a:t>
            </a:fld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59027E40-B398-4D07-8611-D73FE48B1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8463" y="4936702"/>
            <a:ext cx="5233737" cy="88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76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Learning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13538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Overall Objective: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endParaRPr lang="en-US" altLang="zh-TW" sz="24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Sets of variables in (1) :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learnable network parameters </a:t>
                </a:r>
                <a14:m>
                  <m:oMath xmlns:m="http://schemas.openxmlformats.org/officeDocument/2006/math">
                    <m:r>
                      <a:rPr lang="zh-TW" altLang="en-US" sz="2000" i="1" smtClean="0">
                        <a:latin typeface="Cambria Math" panose="02040503050406030204" pitchFamily="18" charset="0"/>
                      </a:rPr>
                      <m:t>𝒲</m:t>
                    </m:r>
                  </m:oMath>
                </a14:m>
                <a:r>
                  <a:rPr lang="en-US" altLang="zh-TW" sz="2000" dirty="0"/>
                  <a:t> : it is easily to optimize by many back-propagation algorithms.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N binary codes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⋯,</m:t>
                        </m:r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=[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⋯;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zh-TW" sz="2000" dirty="0"/>
                  <a:t>,</a:t>
                </a:r>
                <a:br>
                  <a:rPr lang="en-US" altLang="zh-TW" sz="2000" dirty="0"/>
                </a:br>
                <a:r>
                  <a:rPr lang="en-US" altLang="zh-TW" sz="20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=[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TW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⋯,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𝑚𝑁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zh-TW" sz="2000" dirty="0"/>
                  <a:t> is the subcode matrix of all points w.r.t the m-</a:t>
                </a:r>
                <a:r>
                  <a:rPr lang="en-US" altLang="zh-TW" sz="2000" dirty="0" err="1"/>
                  <a:t>th</a:t>
                </a:r>
                <a:r>
                  <a:rPr lang="en-US" altLang="zh-TW" sz="2000" dirty="0"/>
                  <a:t> codebook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altLang="zh-TW" sz="2000" dirty="0"/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M codebooks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⋯,</m:t>
                        </m:r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</m:e>
                    </m:d>
                  </m:oMath>
                </a14:m>
                <a:endParaRPr lang="en-US" altLang="zh-TW" sz="2000" dirty="0"/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000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1353800" cy="4486275"/>
              </a:xfrm>
              <a:blipFill>
                <a:blip r:embed="rId3"/>
                <a:stretch>
                  <a:fillRect l="-75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21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A9FF3308-EAB6-470E-BE87-C410A673AB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2639" y="1914511"/>
            <a:ext cx="4710113" cy="10024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47A96B64-92F4-4013-A639-C071E38D72F4}"/>
                  </a:ext>
                </a:extLst>
              </p:cNvPr>
              <p:cNvSpPr txBox="1"/>
              <p:nvPr/>
            </p:nvSpPr>
            <p:spPr>
              <a:xfrm>
                <a:off x="6303443" y="2776243"/>
                <a:ext cx="5050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>
                    <a:solidFill>
                      <a:schemeClr val="accent5"/>
                    </a:solidFill>
                  </a:rPr>
                  <a:t>*λ is a positive hyper-parameter to balance </a:t>
                </a:r>
                <a14:m>
                  <m:oMath xmlns:m="http://schemas.openxmlformats.org/officeDocument/2006/math">
                    <m:r>
                      <a:rPr lang="en-US" altLang="zh-TW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US" altLang="zh-TW" dirty="0">
                    <a:solidFill>
                      <a:schemeClr val="accent5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zh-TW" altLang="en-US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𝒬</m:t>
                    </m:r>
                  </m:oMath>
                </a14:m>
                <a:endParaRPr lang="en-US" altLang="zh-TW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47A96B64-92F4-4013-A639-C071E38D72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3443" y="2776243"/>
                <a:ext cx="5050357" cy="369332"/>
              </a:xfrm>
              <a:prstGeom prst="rect">
                <a:avLst/>
              </a:prstGeom>
              <a:blipFill>
                <a:blip r:embed="rId5"/>
                <a:stretch>
                  <a:fillRect l="-965" t="-8197" b="-2459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1593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Learning Algorithm - Learning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13538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We update N quantization codes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TW" sz="2400" dirty="0"/>
                  <a:t> by fixing </a:t>
                </a:r>
                <a14:m>
                  <m:oMath xmlns:m="http://schemas.openxmlformats.org/officeDocument/2006/math">
                    <m:r>
                      <a:rPr lang="zh-TW" altLang="en-US" sz="2400" i="1">
                        <a:latin typeface="Cambria Math" panose="02040503050406030204" pitchFamily="18" charset="0"/>
                      </a:rPr>
                      <m:t>𝒲</m:t>
                    </m:r>
                  </m:oMath>
                </a14:m>
                <a:r>
                  <a:rPr lang="en-US" altLang="zh-TW" sz="2400" dirty="0"/>
                  <a:t> and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TW" sz="2400" dirty="0"/>
                  <a:t> as known variables.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Since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 is independent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}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′≠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400" dirty="0"/>
                  <a:t>, the optimization of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TW" sz="2400" dirty="0"/>
                  <a:t> can be split into N subproblems.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e.g. optimize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2000" dirty="0"/>
                  <a:t> as </a:t>
                </a:r>
                <a:br>
                  <a:rPr lang="en-US" altLang="zh-TW" sz="2000" dirty="0"/>
                </a:br>
                <a:br>
                  <a:rPr lang="en-US" altLang="zh-TW" sz="2000" dirty="0"/>
                </a:br>
                <a:br>
                  <a:rPr lang="en-US" altLang="zh-TW" sz="2000" dirty="0"/>
                </a:br>
                <a:r>
                  <a:rPr lang="en-US" altLang="zh-TW" sz="20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altLang="zh-TW" sz="20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9"/>
                                  </m:r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m:rPr>
                                    <m:brk m:alnAt="9"/>
                                  </m:r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altLang="zh-TW" sz="2000" dirty="0"/>
                  <a:t> is the covariance matrix of semantic embeddings.</a:t>
                </a:r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1353800" cy="4486275"/>
              </a:xfrm>
              <a:blipFill>
                <a:blip r:embed="rId3"/>
                <a:stretch>
                  <a:fillRect l="-752" b="-366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圖片 10">
            <a:extLst>
              <a:ext uri="{FF2B5EF4-FFF2-40B4-BE49-F238E27FC236}">
                <a16:creationId xmlns:a16="http://schemas.microsoft.com/office/drawing/2014/main" id="{C014F53F-2C2D-4017-88CF-B88836456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29" y="3429000"/>
            <a:ext cx="5575427" cy="153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37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68526" cy="1325563"/>
          </a:xfrm>
        </p:spPr>
        <p:txBody>
          <a:bodyPr/>
          <a:lstStyle/>
          <a:p>
            <a:r>
              <a:rPr lang="en-US" altLang="zh-TW" dirty="0"/>
              <a:t>Learning Algorithm - Learning 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1353800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We update M codebooks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TW" sz="2400" dirty="0"/>
                  <a:t> by fixing </a:t>
                </a:r>
                <a14:m>
                  <m:oMath xmlns:m="http://schemas.openxmlformats.org/officeDocument/2006/math">
                    <m:r>
                      <a:rPr lang="zh-TW" altLang="en-US" sz="2400" i="1">
                        <a:latin typeface="Cambria Math" panose="02040503050406030204" pitchFamily="18" charset="0"/>
                      </a:rPr>
                      <m:t>𝒲</m:t>
                    </m:r>
                  </m:oMath>
                </a14:m>
                <a:r>
                  <a:rPr lang="en-US" altLang="zh-TW" sz="2400" dirty="0"/>
                  <a:t> and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TW" sz="2400" dirty="0"/>
                  <a:t> as known variables.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We can rewrite (1) as</a:t>
                </a:r>
                <a:br>
                  <a:rPr lang="en-US" altLang="zh-TW" sz="2400" dirty="0"/>
                </a:br>
                <a:br>
                  <a:rPr lang="en-US" altLang="zh-TW" sz="2400" dirty="0"/>
                </a:br>
                <a:r>
                  <a:rPr lang="en-US" altLang="zh-TW" sz="2400" dirty="0"/>
                  <a:t>where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⋯,</m:t>
                        </m:r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TW" sz="2400" dirty="0"/>
                  <a:t> is the image embedding matrix.</a:t>
                </a:r>
                <a:br>
                  <a:rPr lang="en-US" altLang="zh-TW" sz="2400" dirty="0"/>
                </a:br>
                <a:r>
                  <a:rPr lang="en-US" altLang="zh-TW" sz="2400" dirty="0"/>
                  <a:t>and the optimal solution of (3) comes in a closed form as</a:t>
                </a:r>
                <a:endParaRPr lang="en-US" altLang="zh-TW" sz="2000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1353800" cy="4486275"/>
              </a:xfrm>
              <a:blipFill>
                <a:blip r:embed="rId3"/>
                <a:stretch>
                  <a:fillRect l="-75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A6364161-67B6-4746-8D32-A220D543B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6902" y="2982469"/>
            <a:ext cx="5378196" cy="680574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B4971FA4-9737-4BE6-933C-6563A5B344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3255" y="4815815"/>
            <a:ext cx="2687289" cy="40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57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3073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Setup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Dataset with image-tag-label triplets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MIR-FLICKR25K[20]: A dataset of 25,000 Flickr images associated with 1,386 tags.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NUS-WIDE[7]: A large-scale web image dataset collected from Flickr, which contains 269,648 images with 5,018 tags provided by users.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25</a:t>
            </a:fld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62C00D6-96A7-477C-AD7F-712D3EE8AE9C}"/>
              </a:ext>
            </a:extLst>
          </p:cNvPr>
          <p:cNvSpPr txBox="1"/>
          <p:nvPr/>
        </p:nvSpPr>
        <p:spPr>
          <a:xfrm>
            <a:off x="838200" y="5986736"/>
            <a:ext cx="10390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[20] </a:t>
            </a:r>
            <a:r>
              <a:rPr lang="en-US" altLang="zh-TW" sz="1200" dirty="0" err="1"/>
              <a:t>Huiskes</a:t>
            </a:r>
            <a:r>
              <a:rPr lang="en-US" altLang="zh-TW" sz="1200" dirty="0"/>
              <a:t>, M. J.; and Lew, M. S. 2008. The MIR Flickr Retrieval Evaluation. In </a:t>
            </a:r>
            <a:r>
              <a:rPr lang="en-US" altLang="zh-TW" sz="1200" i="1" dirty="0"/>
              <a:t>Proceedings of the 2008 ACM International Conference on Multimedia Information Retrieval.</a:t>
            </a:r>
          </a:p>
          <a:p>
            <a:r>
              <a:rPr lang="en-US" altLang="zh-TW" sz="1200" dirty="0"/>
              <a:t>[7] Chua, T.-S.; Tang, J.; Hong, R.; Li, H.; Luo, Z.; and Zheng, Y.-T. 2009. NUS-WIDE: A Real-World Web Image Database from National University of Singapore. In </a:t>
            </a:r>
            <a:r>
              <a:rPr lang="en-US" altLang="zh-TW" sz="1200" i="1" dirty="0"/>
              <a:t>Proceedings of the 8th ACM International Conference on Image and Video Retrieval.</a:t>
            </a:r>
            <a:endParaRPr lang="zh-TW" altLang="en-US" sz="1200" i="1" dirty="0"/>
          </a:p>
        </p:txBody>
      </p: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BE7418F3-6307-4929-AEBD-777D09876891}"/>
              </a:ext>
            </a:extLst>
          </p:cNvPr>
          <p:cNvCxnSpPr>
            <a:cxnSpLocks/>
          </p:cNvCxnSpPr>
          <p:nvPr/>
        </p:nvCxnSpPr>
        <p:spPr>
          <a:xfrm>
            <a:off x="838200" y="595167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8" name="表格 8">
            <a:extLst>
              <a:ext uri="{FF2B5EF4-FFF2-40B4-BE49-F238E27FC236}">
                <a16:creationId xmlns:a16="http://schemas.microsoft.com/office/drawing/2014/main" id="{9CAE079E-833D-4677-9A90-875C31323E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602509"/>
              </p:ext>
            </p:extLst>
          </p:nvPr>
        </p:nvGraphicFramePr>
        <p:xfrm>
          <a:off x="2530844" y="4272982"/>
          <a:ext cx="713031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2578">
                  <a:extLst>
                    <a:ext uri="{9D8B030D-6E8A-4147-A177-3AD203B41FA5}">
                      <a16:colId xmlns:a16="http://schemas.microsoft.com/office/drawing/2014/main" val="2610337685"/>
                    </a:ext>
                  </a:extLst>
                </a:gridCol>
                <a:gridCol w="1782578">
                  <a:extLst>
                    <a:ext uri="{9D8B030D-6E8A-4147-A177-3AD203B41FA5}">
                      <a16:colId xmlns:a16="http://schemas.microsoft.com/office/drawing/2014/main" val="1771077203"/>
                    </a:ext>
                  </a:extLst>
                </a:gridCol>
                <a:gridCol w="1782578">
                  <a:extLst>
                    <a:ext uri="{9D8B030D-6E8A-4147-A177-3AD203B41FA5}">
                      <a16:colId xmlns:a16="http://schemas.microsoft.com/office/drawing/2014/main" val="605561077"/>
                    </a:ext>
                  </a:extLst>
                </a:gridCol>
                <a:gridCol w="1782578">
                  <a:extLst>
                    <a:ext uri="{9D8B030D-6E8A-4147-A177-3AD203B41FA5}">
                      <a16:colId xmlns:a16="http://schemas.microsoft.com/office/drawing/2014/main" val="9678773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TW" dirty="0"/>
                        <a:t>Dataset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Images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Tags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Labels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047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MIR-FLICKR25K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25,000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1,386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38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819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NUS-WIDE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269,648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5,018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81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3197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1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Setup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Evaluation metrics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Mean Average Precision (</a:t>
            </a:r>
            <a:r>
              <a:rPr lang="en-US" altLang="zh-TW" b="1" dirty="0"/>
              <a:t>MAP</a:t>
            </a:r>
            <a:r>
              <a:rPr lang="en-US" altLang="zh-TW" dirty="0"/>
              <a:t>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Precision-Recall curves (</a:t>
            </a:r>
            <a:r>
              <a:rPr lang="en-US" altLang="zh-TW" b="1" dirty="0"/>
              <a:t>PR</a:t>
            </a:r>
            <a:r>
              <a:rPr lang="en-US" altLang="zh-TW" dirty="0"/>
              <a:t>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Precision curves </a:t>
            </a:r>
            <a:r>
              <a:rPr lang="en-US" altLang="zh-TW" dirty="0" err="1"/>
              <a:t>w.r.t.</a:t>
            </a:r>
            <a:r>
              <a:rPr lang="en-US" altLang="zh-TW" dirty="0"/>
              <a:t> the number of top returned results (</a:t>
            </a:r>
            <a:r>
              <a:rPr lang="en-US" altLang="zh-TW" b="1" dirty="0"/>
              <a:t>P@N</a:t>
            </a:r>
            <a:r>
              <a:rPr lang="en-US" altLang="zh-TW" dirty="0"/>
              <a:t>)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Backbone model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Image part: </a:t>
            </a:r>
            <a:r>
              <a:rPr lang="en-US" altLang="zh-TW" dirty="0" err="1"/>
              <a:t>AlexNet</a:t>
            </a:r>
            <a:r>
              <a:rPr lang="en-US" altLang="zh-TW" dirty="0"/>
              <a:t> (conv1 ∼ fc7, pre-trained on ImageNet)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Word embedding part: Word2Vec </a:t>
            </a:r>
            <a:br>
              <a:rPr lang="en-US" altLang="zh-TW" dirty="0"/>
            </a:br>
            <a:r>
              <a:rPr lang="en-US" altLang="zh-TW" dirty="0">
                <a:solidFill>
                  <a:schemeClr val="accent5"/>
                </a:solidFill>
                <a:cs typeface="Calibri" panose="020F0502020204030204" pitchFamily="34" charset="0"/>
              </a:rPr>
              <a:t>→</a:t>
            </a:r>
            <a:r>
              <a:rPr lang="en-US" altLang="zh-TW" dirty="0">
                <a:solidFill>
                  <a:schemeClr val="accent5"/>
                </a:solidFill>
              </a:rPr>
              <a:t>represent each tag with a 300-dim embedding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26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3E3F5F4D-90EE-473E-B8C4-880781B48D3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144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9676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b="1" dirty="0"/>
              <a:t>Mean Average Precision (MAP) </a:t>
            </a:r>
            <a:r>
              <a:rPr lang="en-US" altLang="zh-TW" sz="2000" dirty="0"/>
              <a:t>Results for Different Number of Bits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27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3D97180B-5608-4519-B3EA-C7CE32A53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3960" y="1870074"/>
            <a:ext cx="762952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5985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9676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b="1" dirty="0"/>
              <a:t>Precision-recall curves </a:t>
            </a:r>
            <a:r>
              <a:rPr lang="en-US" altLang="zh-TW" sz="2000" dirty="0"/>
              <a:t>with binary codes @ 32 bits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28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DE384AF1-A126-45D7-B03B-BA586A654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787" y="2198351"/>
            <a:ext cx="721042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39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Experiments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9676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b="1" dirty="0" err="1"/>
              <a:t>Precision@top-N</a:t>
            </a:r>
            <a:r>
              <a:rPr lang="en-US" altLang="zh-TW" sz="2000" dirty="0"/>
              <a:t> curves with binary codes @ 32 bits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29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EFF0C137-7459-4E65-A4D6-7A724B08D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137" y="2236451"/>
            <a:ext cx="6943725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060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With the growth of social media, many retrievals try to handle large-scale and high-dimensional data from web.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Hash, which is a technique that can </a:t>
            </a:r>
            <a:r>
              <a:rPr lang="en-US" altLang="zh-TW" sz="2400" dirty="0">
                <a:solidFill>
                  <a:schemeClr val="accent2"/>
                </a:solidFill>
              </a:rPr>
              <a:t>transform data into binary codes while preserving semantic information</a:t>
            </a:r>
            <a:r>
              <a:rPr lang="en-US" altLang="zh-TW" sz="2400" dirty="0"/>
              <a:t> with high computational efficiency and low memory overhead, has been applied in many applications.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923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內容版面配置區 2">
                <a:extLst>
                  <a:ext uri="{FF2B5EF4-FFF2-40B4-BE49-F238E27FC236}">
                    <a16:creationId xmlns:a16="http://schemas.microsoft.com/office/drawing/2014/main" id="{F739C5D2-8F60-43DF-BABB-57C74F62F2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515979"/>
                <a:ext cx="10515600" cy="466098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𝐖𝐒𝐃𝐇</m:t>
                    </m:r>
                    <m:sSub>
                      <m:sSubPr>
                        <m:ctrlP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0" smtClean="0"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  <m:sub>
                        <m:r>
                          <a:rPr lang="zh-TW" alt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𝒢</m:t>
                        </m:r>
                      </m:sub>
                    </m:sSub>
                  </m:oMath>
                </a14:m>
                <a:r>
                  <a:rPr lang="en-US" altLang="zh-TW" sz="2000" dirty="0"/>
                  <a:t>: removes the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semantic correlation graph</a:t>
                </a:r>
                <a14:m>
                  <m:oMath xmlns:m="http://schemas.openxmlformats.org/officeDocument/2006/math">
                    <m:r>
                      <a:rPr lang="en-US" altLang="zh-TW" sz="20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zh-TW" altLang="en-US" sz="2000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en-US" altLang="zh-TW" sz="2000" dirty="0"/>
                  <a:t> as well as the steps of semantics enhancement and synonyms merging (i.e., sparse tags reducing) on </a:t>
                </a:r>
                <a14:m>
                  <m:oMath xmlns:m="http://schemas.openxmlformats.org/officeDocument/2006/math">
                    <m:r>
                      <a:rPr lang="zh-TW" alt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en-US" altLang="zh-TW" sz="2000" dirty="0"/>
                  <a:t>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𝐖𝐒𝐃𝐇</m:t>
                    </m:r>
                    <m:sSub>
                      <m:sSubPr>
                        <m:ctrlP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0" smtClean="0"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TW" sz="20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TW" sz="2000" dirty="0"/>
                  <a:t>: doesn’t involve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L2 normalization </a:t>
                </a:r>
                <a:r>
                  <a:rPr lang="en-US" altLang="zh-TW" sz="2000" dirty="0"/>
                  <a:t>for both tag embeddings and image embeddings.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𝐖𝐒𝐃𝐇</m:t>
                    </m:r>
                    <m:sSub>
                      <m:sSubPr>
                        <m:ctrlP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0" smtClean="0"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  <m:sub>
                        <m:r>
                          <a:rPr lang="en-US" altLang="zh-TW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sub>
                    </m:sSub>
                  </m:oMath>
                </a14:m>
                <a:r>
                  <a:rPr lang="en-US" altLang="zh-TW" sz="2000" dirty="0"/>
                  <a:t>: replaces the adaptive cosine margin loss for semantics-preserving learning with the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mini-batch-wise hinge loss </a:t>
                </a:r>
                <a:r>
                  <a:rPr lang="en-US" altLang="zh-TW" sz="2000" dirty="0"/>
                  <a:t>in WDHT as</a:t>
                </a:r>
                <a:br>
                  <a:rPr lang="en-US" altLang="zh-TW" sz="2000" dirty="0"/>
                </a:br>
                <a:br>
                  <a:rPr lang="en-US" altLang="zh-TW" sz="2000" dirty="0"/>
                </a:br>
                <a:endParaRPr lang="en-US" altLang="zh-TW" sz="20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1" i="0" smtClean="0">
                        <a:latin typeface="Cambria Math" panose="02040503050406030204" pitchFamily="18" charset="0"/>
                      </a:rPr>
                      <m:t>𝐖𝐒𝐃𝐇</m:t>
                    </m:r>
                    <m:sSub>
                      <m:sSubPr>
                        <m:ctrlPr>
                          <a:rPr lang="en-US" altLang="zh-TW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0" smtClean="0"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  <m:sub>
                        <m:r>
                          <a:rPr lang="en-US" altLang="zh-TW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TW" sz="2000" dirty="0"/>
                  <a:t>: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the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two-stage variant </a:t>
                </a:r>
                <a:r>
                  <a:rPr lang="en-US" altLang="zh-TW" sz="2000" dirty="0"/>
                  <a:t>which separately learns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semantics-preserving embeddings and quantization codes.</a:t>
                </a:r>
                <a:endParaRPr lang="en-US" altLang="zh-TW" sz="2400" dirty="0"/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TW" sz="2000" b="1" dirty="0"/>
              </a:p>
            </p:txBody>
          </p:sp>
        </mc:Choice>
        <mc:Fallback xmlns="">
          <p:sp>
            <p:nvSpPr>
              <p:cNvPr id="9" name="內容版面配置區 2">
                <a:extLst>
                  <a:ext uri="{FF2B5EF4-FFF2-40B4-BE49-F238E27FC236}">
                    <a16:creationId xmlns:a16="http://schemas.microsoft.com/office/drawing/2014/main" id="{F739C5D2-8F60-43DF-BABB-57C74F62F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515979"/>
                <a:ext cx="10515600" cy="4660985"/>
              </a:xfrm>
              <a:prstGeom prst="rect">
                <a:avLst/>
              </a:prstGeom>
              <a:blipFill>
                <a:blip r:embed="rId3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圖片 10">
            <a:extLst>
              <a:ext uri="{FF2B5EF4-FFF2-40B4-BE49-F238E27FC236}">
                <a16:creationId xmlns:a16="http://schemas.microsoft.com/office/drawing/2014/main" id="{C82242BB-E434-495C-9E33-8C1E7239A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4120" y="4188029"/>
            <a:ext cx="4458106" cy="738193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 - </a:t>
            </a:r>
            <a:r>
              <a:rPr lang="en-US" altLang="zh-TW" sz="4400" dirty="0"/>
              <a:t>Four variants of WSDHQ</a:t>
            </a:r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30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11A01E67-2CFF-4B14-9859-D6AC690C73F9}"/>
                  </a:ext>
                </a:extLst>
              </p:cNvPr>
              <p:cNvSpPr txBox="1"/>
              <p:nvPr/>
            </p:nvSpPr>
            <p:spPr>
              <a:xfrm>
                <a:off x="6272226" y="4129317"/>
                <a:ext cx="5717143" cy="8556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TW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14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acc>
                      </m:e>
                      <m:sub>
                        <m:r>
                          <a:rPr lang="en-US" altLang="zh-TW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TW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TW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4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TW" sz="14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den>
                    </m:f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TW" sz="1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altLang="zh-TW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9"/>
                              </m:rPr>
                              <a:rPr lang="en-US" altLang="zh-TW" sz="14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m:rPr>
                                <m:brk m:alnAt="9"/>
                              </m:rPr>
                              <a:rPr lang="en-US" altLang="zh-TW" sz="1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TW" sz="14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TW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4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TW" sz="1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sub>
                      <m:sup/>
                      <m:e>
                        <m:sSub>
                          <m:sSubPr>
                            <m:ctrlPr>
                              <a:rPr lang="en-US" altLang="zh-TW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400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zh-TW" sz="1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TW" altLang="en-US" sz="1400" dirty="0"/>
                  <a:t> </a:t>
                </a:r>
                <a:r>
                  <a:rPr lang="en-US" altLang="zh-TW" sz="1400" dirty="0"/>
                  <a:t>is the average point of all the semantic embeddings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TW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1400" dirty="0"/>
                  <a:t>;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TW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14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altLang="zh-TW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zh-TW" altLang="en-US" sz="1400" dirty="0"/>
                  <a:t> </a:t>
                </a:r>
                <a:r>
                  <a:rPr lang="en-US" altLang="zh-TW" sz="1400" dirty="0"/>
                  <a:t>is  the average semantic embedding set of the b-</a:t>
                </a:r>
                <a:r>
                  <a:rPr lang="en-US" altLang="zh-TW" sz="1400" dirty="0" err="1"/>
                  <a:t>th</a:t>
                </a:r>
                <a:r>
                  <a:rPr lang="en-US" altLang="zh-TW" sz="1400" dirty="0"/>
                  <a:t> mini-batch;</a:t>
                </a:r>
              </a:p>
              <a:p>
                <a14:m>
                  <m:oMath xmlns:m="http://schemas.openxmlformats.org/officeDocument/2006/math">
                    <m:r>
                      <a:rPr lang="zh-TW" altLang="en-US" sz="140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zh-TW" sz="1400" b="0" i="1" smtClean="0">
                        <a:latin typeface="Cambria Math" panose="02040503050406030204" pitchFamily="18" charset="0"/>
                      </a:rPr>
                      <m:t>=0.2</m:t>
                    </m:r>
                  </m:oMath>
                </a14:m>
                <a:r>
                  <a:rPr lang="zh-TW" altLang="en-US" sz="1400" dirty="0"/>
                  <a:t> </a:t>
                </a:r>
                <a:r>
                  <a:rPr lang="en-US" altLang="zh-TW" sz="1400" dirty="0"/>
                  <a:t>is the predefined margin.</a:t>
                </a:r>
                <a:endParaRPr lang="zh-TW" altLang="en-US" sz="1400" dirty="0"/>
              </a:p>
            </p:txBody>
          </p:sp>
        </mc:Choice>
        <mc:Fallback xmlns="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11A01E67-2CFF-4B14-9859-D6AC690C73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226" y="4129317"/>
                <a:ext cx="5717143" cy="855619"/>
              </a:xfrm>
              <a:prstGeom prst="rect">
                <a:avLst/>
              </a:prstGeom>
              <a:blipFill>
                <a:blip r:embed="rId5"/>
                <a:stretch>
                  <a:fillRect t="-31206" b="-638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92007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2">
            <a:extLst>
              <a:ext uri="{FF2B5EF4-FFF2-40B4-BE49-F238E27FC236}">
                <a16:creationId xmlns:a16="http://schemas.microsoft.com/office/drawing/2014/main" id="{F739C5D2-8F60-43DF-BABB-57C74F62F20B}"/>
              </a:ext>
            </a:extLst>
          </p:cNvPr>
          <p:cNvSpPr txBox="1">
            <a:spLocks/>
          </p:cNvSpPr>
          <p:nvPr/>
        </p:nvSpPr>
        <p:spPr>
          <a:xfrm>
            <a:off x="838200" y="1600199"/>
            <a:ext cx="10515600" cy="4397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b="1" dirty="0"/>
              <a:t>Mean Average Precision (MAP) </a:t>
            </a:r>
            <a:r>
              <a:rPr lang="en-US" altLang="zh-TW" sz="2000" dirty="0"/>
              <a:t>Results of WSDHQ and Its Variants on Two Benchmark Datasets</a:t>
            </a: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 - </a:t>
            </a:r>
            <a:r>
              <a:rPr lang="en-US" altLang="zh-TW" sz="4400" dirty="0"/>
              <a:t>Four variants of WSDHQ</a:t>
            </a:r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31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" name="圖片 5">
            <a:extLst>
              <a:ext uri="{FF2B5EF4-FFF2-40B4-BE49-F238E27FC236}">
                <a16:creationId xmlns:a16="http://schemas.microsoft.com/office/drawing/2014/main" id="{AB43C21F-04DE-4248-8A8F-DFDC198A6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9819" y="2635120"/>
            <a:ext cx="8752361" cy="27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793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內容版面配置區 2">
                <a:extLst>
                  <a:ext uri="{FF2B5EF4-FFF2-40B4-BE49-F238E27FC236}">
                    <a16:creationId xmlns:a16="http://schemas.microsoft.com/office/drawing/2014/main" id="{F739C5D2-8F60-43DF-BABB-57C74F62F2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431763"/>
                <a:ext cx="10515600" cy="456581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</a:t>
                </a:r>
                <a:r>
                  <a:rPr lang="en-US" altLang="zh-TW" sz="2000" b="1" dirty="0"/>
                  <a:t>MAP</a:t>
                </a:r>
                <a:r>
                  <a:rPr lang="en-US" altLang="zh-TW" sz="2000" dirty="0"/>
                  <a:t> Results of WSDHQ @ 32 bits </a:t>
                </a:r>
                <a:r>
                  <a:rPr lang="en-US" altLang="zh-TW" sz="2000" dirty="0" err="1"/>
                  <a:t>w.r.t.</a:t>
                </a:r>
                <a:r>
                  <a:rPr lang="en-US" altLang="zh-TW" sz="2000" dirty="0"/>
                  <a:t> γ and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λ on Two Datasets.</a:t>
                </a:r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1800" dirty="0"/>
                  <a:t> λ</a:t>
                </a:r>
                <a:r>
                  <a:rPr lang="zh-TW" altLang="en-US" sz="1800" dirty="0"/>
                  <a:t> </a:t>
                </a:r>
                <a:r>
                  <a:rPr lang="en-US" altLang="zh-TW" sz="1800" dirty="0"/>
                  <a:t>:</a:t>
                </a:r>
                <a:r>
                  <a:rPr lang="zh-TW" altLang="en-US" sz="1800" dirty="0"/>
                  <a:t> </a:t>
                </a:r>
                <a:r>
                  <a:rPr lang="en-US" altLang="zh-TW" sz="1800" dirty="0"/>
                  <a:t>the trade-off hyperparameter between losses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altLang="zh-TW" sz="1800" dirty="0"/>
              </a:p>
              <a:p>
                <a:pPr lvl="1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l-GR" altLang="zh-TW" sz="1800" dirty="0"/>
                  <a:t>γ</a:t>
                </a:r>
                <a:r>
                  <a:rPr lang="en-US" altLang="zh-TW" sz="1800" dirty="0"/>
                  <a:t> : the scaling hyper-parameter of the adaptive margin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TW" sz="1800" dirty="0"/>
                  <a:t> </a:t>
                </a:r>
              </a:p>
            </p:txBody>
          </p:sp>
        </mc:Choice>
        <mc:Fallback xmlns="">
          <p:sp>
            <p:nvSpPr>
              <p:cNvPr id="9" name="內容版面配置區 2">
                <a:extLst>
                  <a:ext uri="{FF2B5EF4-FFF2-40B4-BE49-F238E27FC236}">
                    <a16:creationId xmlns:a16="http://schemas.microsoft.com/office/drawing/2014/main" id="{F739C5D2-8F60-43DF-BABB-57C74F62F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431763"/>
                <a:ext cx="10515600" cy="4565814"/>
              </a:xfrm>
              <a:prstGeom prst="rect">
                <a:avLst/>
              </a:prstGeom>
              <a:blipFill>
                <a:blip r:embed="rId3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Parameter Sensitivity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87B8C33E-3033-4865-9C13-AF177F5FB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095" y="3021304"/>
            <a:ext cx="5761810" cy="3091008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C93E0FD7-41DD-4DB6-9027-AEEB4F02F7F9}"/>
              </a:ext>
            </a:extLst>
          </p:cNvPr>
          <p:cNvSpPr txBox="1"/>
          <p:nvPr/>
        </p:nvSpPr>
        <p:spPr>
          <a:xfrm>
            <a:off x="8853597" y="4841462"/>
            <a:ext cx="2623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chemeClr val="accent5"/>
                </a:solidFill>
              </a:rPr>
              <a:t>*The values on dotted lines are the MAP results of WDHT </a:t>
            </a:r>
            <a:endParaRPr lang="zh-TW" altLang="en-US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8776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0190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Different from current deep quantization methods, WSDHQ enables learning quantization codebook from weakly tagged web images without using ground-truth labels.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Our developed joint learning of</a:t>
            </a:r>
            <a:r>
              <a:rPr lang="zh-TW" altLang="en-US" sz="2400" dirty="0"/>
              <a:t> </a:t>
            </a:r>
            <a:r>
              <a:rPr lang="en-US" altLang="zh-TW" sz="2400" dirty="0"/>
              <a:t>deep visual embeddings and semantics-preserving quantizer</a:t>
            </a:r>
            <a:r>
              <a:rPr lang="zh-TW" altLang="en-US" sz="2400" dirty="0"/>
              <a:t> </a:t>
            </a:r>
            <a:r>
              <a:rPr lang="en-US" altLang="zh-TW" sz="2400" dirty="0"/>
              <a:t>on hypersphere also yield a significant performance boost to</a:t>
            </a:r>
            <a:r>
              <a:rPr lang="zh-TW" altLang="en-US" sz="2400" dirty="0"/>
              <a:t> </a:t>
            </a:r>
            <a:r>
              <a:rPr lang="en-US" altLang="zh-TW" sz="2400" dirty="0"/>
              <a:t>WSDHQ on large-scale image retrieval.</a:t>
            </a:r>
            <a:r>
              <a:rPr lang="zh-TW" altLang="en-US" sz="2400" dirty="0"/>
              <a:t> </a:t>
            </a:r>
            <a:r>
              <a:rPr lang="en-US" altLang="zh-TW" sz="2400" dirty="0"/>
              <a:t>The experiments demonstrate state-of-art retrieval performance on two</a:t>
            </a:r>
            <a:r>
              <a:rPr lang="zh-TW" altLang="en-US" sz="2400" dirty="0"/>
              <a:t> </a:t>
            </a:r>
            <a:r>
              <a:rPr lang="en-US" altLang="zh-TW" sz="2400" dirty="0"/>
              <a:t>well-known and widely-tested datasets.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Our work encourages the exploration of weakly-supervised deep quantization</a:t>
            </a:r>
            <a:r>
              <a:rPr lang="zh-TW" altLang="en-US" sz="2400" dirty="0"/>
              <a:t> </a:t>
            </a:r>
            <a:r>
              <a:rPr lang="en-US" altLang="zh-TW" sz="2400" dirty="0"/>
              <a:t>by leveraging web and social media data, which promotes</a:t>
            </a:r>
            <a:r>
              <a:rPr lang="zh-TW" altLang="en-US" sz="2400" dirty="0"/>
              <a:t> </a:t>
            </a:r>
            <a:r>
              <a:rPr lang="en-US" altLang="zh-TW" sz="2400" dirty="0"/>
              <a:t>quantization to adapt real-world scenario.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3095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2AEF4F-EDF3-4525-B636-14D7B5D40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altLang="zh-TW" dirty="0"/>
              <a:t>THANKS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0D72DBF-AC81-4232-AA3A-E3BE65D5F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for your listening</a:t>
            </a:r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8CCFF304-25AA-4C29-A3CE-EC5398476527}"/>
              </a:ext>
            </a:extLst>
          </p:cNvPr>
          <p:cNvCxnSpPr>
            <a:cxnSpLocks/>
          </p:cNvCxnSpPr>
          <p:nvPr/>
        </p:nvCxnSpPr>
        <p:spPr>
          <a:xfrm>
            <a:off x="4887468" y="3509963"/>
            <a:ext cx="2417064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06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Hashing methods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Binary hashing : transforms high-dimensional data into </a:t>
            </a:r>
            <a:r>
              <a:rPr lang="en-US" altLang="zh-TW" sz="2400" dirty="0">
                <a:solidFill>
                  <a:schemeClr val="accent2"/>
                </a:solidFill>
              </a:rPr>
              <a:t>hash codes </a:t>
            </a:r>
            <a:r>
              <a:rPr lang="en-US" altLang="zh-TW" sz="2400" dirty="0"/>
              <a:t>in Hamming space such that distances are computed with </a:t>
            </a:r>
            <a:r>
              <a:rPr lang="en-US" altLang="zh-TW" sz="2400" dirty="0">
                <a:solidFill>
                  <a:schemeClr val="accent2"/>
                </a:solidFill>
              </a:rPr>
              <a:t>fast bitwise operators</a:t>
            </a:r>
            <a:r>
              <a:rPr lang="en-US" altLang="zh-TW" sz="2400" dirty="0"/>
              <a:t>.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e.g. </a:t>
            </a:r>
            <a:r>
              <a:rPr lang="en-US" altLang="zh-TW" sz="2000" dirty="0" err="1"/>
              <a:t>Gionis</a:t>
            </a:r>
            <a:r>
              <a:rPr lang="en-US" altLang="zh-TW" sz="2000" dirty="0"/>
              <a:t> et al. 1999 [14]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Quantization : divides high-dimensional data space into </a:t>
            </a:r>
            <a:r>
              <a:rPr lang="en-US" altLang="zh-TW" sz="2400" dirty="0">
                <a:solidFill>
                  <a:schemeClr val="accent2"/>
                </a:solidFill>
              </a:rPr>
              <a:t>disjoint cells </a:t>
            </a:r>
            <a:r>
              <a:rPr lang="en-US" altLang="zh-TW" sz="2400" dirty="0"/>
              <a:t>and approximately represents each point by its cell centroid.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Since the pairwise distances between data points are pre-computed by </a:t>
            </a:r>
            <a:r>
              <a:rPr lang="en-US" altLang="zh-TW" sz="2000" dirty="0">
                <a:solidFill>
                  <a:schemeClr val="accent2"/>
                </a:solidFill>
              </a:rPr>
              <a:t>inter-centroid distances</a:t>
            </a:r>
            <a:r>
              <a:rPr lang="en-US" altLang="zh-TW" sz="2000" dirty="0"/>
              <a:t> and stored in a lookup table, the search speed is accelerated.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e.g. Jegou et al. 2010[21]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文字方塊 8">
            <a:extLst>
              <a:ext uri="{FF2B5EF4-FFF2-40B4-BE49-F238E27FC236}">
                <a16:creationId xmlns:a16="http://schemas.microsoft.com/office/drawing/2014/main" id="{772D42C4-5F36-4DAB-8031-5229C89759DF}"/>
              </a:ext>
            </a:extLst>
          </p:cNvPr>
          <p:cNvSpPr txBox="1"/>
          <p:nvPr/>
        </p:nvSpPr>
        <p:spPr>
          <a:xfrm>
            <a:off x="838200" y="6176962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[14] </a:t>
            </a:r>
            <a:r>
              <a:rPr lang="en-US" altLang="zh-TW" sz="1200" dirty="0" err="1"/>
              <a:t>Gionis</a:t>
            </a:r>
            <a:r>
              <a:rPr lang="en-US" altLang="zh-TW" sz="1200" dirty="0"/>
              <a:t>, A.; Indyk, P.; Motwani, R.; et al. 1999. Similarity search in high dimensions via hashing. In VLDB, volume 99, 518–529.</a:t>
            </a:r>
          </a:p>
          <a:p>
            <a:r>
              <a:rPr lang="en-US" altLang="zh-TW" sz="1200" dirty="0"/>
              <a:t>[21] Jegou, H.; </a:t>
            </a:r>
            <a:r>
              <a:rPr lang="en-US" altLang="zh-TW" sz="1200" dirty="0" err="1"/>
              <a:t>Douze</a:t>
            </a:r>
            <a:r>
              <a:rPr lang="en-US" altLang="zh-TW" sz="1200" dirty="0"/>
              <a:t>, M.; and Schmid, C. 2010. Product quantization for nearest neighbor search. TPAMI 33(1): 117–128.</a:t>
            </a:r>
            <a:endParaRPr lang="zh-TW" altLang="en-US" sz="1200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52B693EA-57BC-4536-B35A-192E1BD37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3589" y="3291747"/>
            <a:ext cx="1998411" cy="1423416"/>
          </a:xfrm>
          <a:prstGeom prst="rect">
            <a:avLst/>
          </a:prstGeom>
        </p:spPr>
      </p:pic>
      <p:pic>
        <p:nvPicPr>
          <p:cNvPr id="16" name="圖片 15">
            <a:extLst>
              <a:ext uri="{FF2B5EF4-FFF2-40B4-BE49-F238E27FC236}">
                <a16:creationId xmlns:a16="http://schemas.microsoft.com/office/drawing/2014/main" id="{F5E0070B-6828-4D90-AB4A-E41CBC07C5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192" y="2897993"/>
            <a:ext cx="5367939" cy="395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32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TW" dirty="0"/>
              <a:t>2 Concerns about Existing Deep Quantization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altLang="zh-TW" sz="2400" dirty="0">
                <a:solidFill>
                  <a:schemeClr val="accent2"/>
                </a:solidFill>
              </a:rPr>
              <a:t>Data hunger </a:t>
            </a:r>
            <a:r>
              <a:rPr lang="en-US" altLang="zh-TW" sz="2400" dirty="0"/>
              <a:t>: existing deep quantization methods heavily rely on high-quality supervision. It limits the application of deep quantization on many real-world scenarios without adequate ground-truths. 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altLang="zh-TW" sz="2400" dirty="0">
                <a:solidFill>
                  <a:schemeClr val="accent2"/>
                </a:solidFill>
              </a:rPr>
              <a:t>High norm variance of deep features</a:t>
            </a:r>
            <a:r>
              <a:rPr lang="en-US" altLang="zh-TW" sz="2400" dirty="0"/>
              <a:t> : deep networks often produce representation vectors with relatively high variance on the norm, which leads to greater quantization error and unexpected performance degeneration.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1800" dirty="0"/>
              <a:t>To reduce the norm variance, DSQ[10] quantize them on a </a:t>
            </a:r>
            <a:r>
              <a:rPr lang="en-US" altLang="zh-TW" sz="1800" dirty="0">
                <a:solidFill>
                  <a:schemeClr val="accent2"/>
                </a:solidFill>
              </a:rPr>
              <a:t>unit-norm sphere </a:t>
            </a:r>
            <a:r>
              <a:rPr lang="en-US" altLang="zh-TW" sz="1800" dirty="0"/>
              <a:t>and learn to </a:t>
            </a:r>
            <a:r>
              <a:rPr lang="en-US" altLang="zh-TW" sz="1800" dirty="0">
                <a:solidFill>
                  <a:schemeClr val="accent2"/>
                </a:solidFill>
              </a:rPr>
              <a:t>close the Euclidean distance </a:t>
            </a:r>
            <a:r>
              <a:rPr lang="en-US" altLang="zh-TW" sz="1800" dirty="0"/>
              <a:t>between each image embedding and its unique class center.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endParaRPr lang="en-US" altLang="zh-TW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5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字方塊 5">
            <a:extLst>
              <a:ext uri="{FF2B5EF4-FFF2-40B4-BE49-F238E27FC236}">
                <a16:creationId xmlns:a16="http://schemas.microsoft.com/office/drawing/2014/main" id="{2AB9D5A4-EE3D-47B8-8722-3AC8385F0A6E}"/>
              </a:ext>
            </a:extLst>
          </p:cNvPr>
          <p:cNvSpPr txBox="1"/>
          <p:nvPr/>
        </p:nvSpPr>
        <p:spPr>
          <a:xfrm>
            <a:off x="838200" y="6176963"/>
            <a:ext cx="103906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[10] </a:t>
            </a:r>
            <a:r>
              <a:rPr lang="en-US" altLang="zh-TW" sz="1200" dirty="0" err="1"/>
              <a:t>Eghbali</a:t>
            </a:r>
            <a:r>
              <a:rPr lang="en-US" altLang="zh-TW" sz="1200" dirty="0"/>
              <a:t>, S.; and </a:t>
            </a:r>
            <a:r>
              <a:rPr lang="en-US" altLang="zh-TW" sz="1200" dirty="0" err="1"/>
              <a:t>Tahvildari</a:t>
            </a:r>
            <a:r>
              <a:rPr lang="en-US" altLang="zh-TW" sz="1200" dirty="0"/>
              <a:t>, L. 2019. Deep spherical quantization for image search. In CVPR, 11690–11699.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23948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Weakly-Supervised Hashing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There is few work in weakly-supervised hashing, where meta-data (weak tags) attached to web images is freely available to be an inexhaustible source of weak supervision.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In </a:t>
            </a:r>
            <a:r>
              <a:rPr lang="en-US" altLang="zh-TW" sz="2000" dirty="0">
                <a:solidFill>
                  <a:schemeClr val="accent2"/>
                </a:solidFill>
              </a:rPr>
              <a:t>weakly-supervised binary hashing</a:t>
            </a:r>
            <a:r>
              <a:rPr lang="en-US" altLang="zh-TW" sz="2000" dirty="0"/>
              <a:t>, there has been some methods to deal with this case.</a:t>
            </a:r>
            <a:br>
              <a:rPr lang="en-US" altLang="zh-TW" sz="2000" dirty="0"/>
            </a:br>
            <a:r>
              <a:rPr lang="en-US" altLang="zh-TW" sz="2000" dirty="0"/>
              <a:t>e.g. WMH[33], WDHT[12] 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But to our knowledge, our method is the first </a:t>
            </a:r>
            <a:r>
              <a:rPr lang="en-US" altLang="zh-TW" sz="2000" dirty="0">
                <a:solidFill>
                  <a:schemeClr val="accent2"/>
                </a:solidFill>
              </a:rPr>
              <a:t>weakly-supervised quantization method </a:t>
            </a:r>
            <a:r>
              <a:rPr lang="en-US" altLang="zh-TW" sz="2000" dirty="0"/>
              <a:t>for ANN search.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endParaRPr lang="en-US" altLang="zh-TW" sz="16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6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文字方塊 6">
            <a:extLst>
              <a:ext uri="{FF2B5EF4-FFF2-40B4-BE49-F238E27FC236}">
                <a16:creationId xmlns:a16="http://schemas.microsoft.com/office/drawing/2014/main" id="{268E3633-5C9B-4A1B-9ED7-07322A09B154}"/>
              </a:ext>
            </a:extLst>
          </p:cNvPr>
          <p:cNvSpPr txBox="1"/>
          <p:nvPr/>
        </p:nvSpPr>
        <p:spPr>
          <a:xfrm>
            <a:off x="838200" y="6176963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[12] </a:t>
            </a:r>
            <a:r>
              <a:rPr lang="en-US" altLang="zh-TW" sz="1200" dirty="0" err="1"/>
              <a:t>Gattupalli</a:t>
            </a:r>
            <a:r>
              <a:rPr lang="en-US" altLang="zh-TW" sz="1200" dirty="0"/>
              <a:t>, V.; </a:t>
            </a:r>
            <a:r>
              <a:rPr lang="en-US" altLang="zh-TW" sz="1200" dirty="0" err="1"/>
              <a:t>Zhuo</a:t>
            </a:r>
            <a:r>
              <a:rPr lang="en-US" altLang="zh-TW" sz="1200" dirty="0"/>
              <a:t>, Y.; and Li, B. 2019. Weakly Supervised Deep Image Hashing Through Tag Embeddings. In CVPR, 10375–10384.</a:t>
            </a:r>
          </a:p>
          <a:p>
            <a:r>
              <a:rPr lang="en-US" altLang="zh-TW" sz="1200" dirty="0"/>
              <a:t>[33] Tang, J.; and Li, Z. 2018. Weakly Supervised Multimodal Hashing for Scalable Social Image Retrieval. TCSVT 28(10): 2730–2741.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71974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Challenges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Tag sparsity: the tag words are nearly unrestricted, so many synonymous tags share similar meanings.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Weak semantics of a single tag:  a single tag can be semantically vague, leading to confusion in learning.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Various semantics in one image: an image may contain multiple concepts.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7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76A1E7A4-00D0-48EC-9EB1-1C0660F92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884" y="2249906"/>
            <a:ext cx="6146915" cy="379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82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Contributions in Proposed WSDHQ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0074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The</a:t>
            </a:r>
            <a:r>
              <a:rPr lang="zh-TW" altLang="en-US" sz="2400" dirty="0"/>
              <a:t> </a:t>
            </a:r>
            <a:r>
              <a:rPr lang="en-US" altLang="zh-TW" sz="2400" dirty="0"/>
              <a:t>first to consider enhancing the weak supervision of tags.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Removing the norm variance of the deep features by applying </a:t>
            </a:r>
            <a:r>
              <a:rPr lang="en-US" altLang="zh-TW" sz="2400" i="1" dirty="0"/>
              <a:t>L2</a:t>
            </a:r>
            <a:r>
              <a:rPr lang="en-US" altLang="zh-TW" sz="2400" dirty="0"/>
              <a:t> normalization and </a:t>
            </a:r>
            <a:r>
              <a:rPr lang="en-US" altLang="zh-TW" sz="2400" dirty="0">
                <a:solidFill>
                  <a:schemeClr val="accent2"/>
                </a:solidFill>
              </a:rPr>
              <a:t>maps visual representations onto a semantic hypersphere </a:t>
            </a:r>
            <a:r>
              <a:rPr lang="en-US" altLang="zh-TW" sz="2400" dirty="0"/>
              <a:t>spanned by tag embeddings.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Designing a novel </a:t>
            </a:r>
            <a:r>
              <a:rPr lang="en-US" altLang="zh-TW" sz="2400" dirty="0">
                <a:solidFill>
                  <a:schemeClr val="accent2"/>
                </a:solidFill>
              </a:rPr>
              <a:t>adaptive cosine margin loss </a:t>
            </a:r>
            <a:r>
              <a:rPr lang="en-US" altLang="zh-TW" sz="2400" dirty="0"/>
              <a:t>and a novel </a:t>
            </a:r>
            <a:r>
              <a:rPr lang="en-US" altLang="zh-TW" sz="2400" dirty="0">
                <a:solidFill>
                  <a:schemeClr val="accent2"/>
                </a:solidFill>
              </a:rPr>
              <a:t>supervised cosine quantization loss</a:t>
            </a:r>
            <a:r>
              <a:rPr lang="en-US" altLang="zh-TW" sz="2400" dirty="0"/>
              <a:t> to improve model performance.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2400" dirty="0"/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8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" name="文字方塊 7">
            <a:extLst>
              <a:ext uri="{FF2B5EF4-FFF2-40B4-BE49-F238E27FC236}">
                <a16:creationId xmlns:a16="http://schemas.microsoft.com/office/drawing/2014/main" id="{5BFE7182-1D7A-4641-A4F1-DB1558E46903}"/>
              </a:ext>
            </a:extLst>
          </p:cNvPr>
          <p:cNvSpPr txBox="1"/>
          <p:nvPr/>
        </p:nvSpPr>
        <p:spPr>
          <a:xfrm>
            <a:off x="1033562" y="1321355"/>
            <a:ext cx="87524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400" dirty="0"/>
              <a:t>(</a:t>
            </a:r>
            <a:r>
              <a:rPr lang="en-US" altLang="zh-TW" sz="2400" b="1" dirty="0">
                <a:solidFill>
                  <a:schemeClr val="accent5"/>
                </a:solidFill>
              </a:rPr>
              <a:t>W</a:t>
            </a:r>
            <a:r>
              <a:rPr lang="en-US" altLang="zh-TW" sz="2400" dirty="0"/>
              <a:t>eakly-</a:t>
            </a:r>
            <a:r>
              <a:rPr lang="en-US" altLang="zh-TW" sz="2400" b="1" dirty="0">
                <a:solidFill>
                  <a:schemeClr val="accent5"/>
                </a:solidFill>
              </a:rPr>
              <a:t>S</a:t>
            </a:r>
            <a:r>
              <a:rPr lang="en-US" altLang="zh-TW" sz="2400" dirty="0"/>
              <a:t>upervised </a:t>
            </a:r>
            <a:r>
              <a:rPr lang="en-US" altLang="zh-TW" sz="2400" b="1" dirty="0">
                <a:solidFill>
                  <a:schemeClr val="accent5"/>
                </a:solidFill>
              </a:rPr>
              <a:t>D</a:t>
            </a:r>
            <a:r>
              <a:rPr lang="en-US" altLang="zh-TW" sz="2400" dirty="0"/>
              <a:t>eep </a:t>
            </a:r>
            <a:r>
              <a:rPr lang="en-US" altLang="zh-TW" sz="2400" b="1" dirty="0" err="1">
                <a:solidFill>
                  <a:schemeClr val="accent5"/>
                </a:solidFill>
              </a:rPr>
              <a:t>H</a:t>
            </a:r>
            <a:r>
              <a:rPr lang="en-US" altLang="zh-TW" sz="2400" dirty="0" err="1"/>
              <a:t>yperspherical</a:t>
            </a:r>
            <a:r>
              <a:rPr lang="en-US" altLang="zh-TW" sz="2400" dirty="0"/>
              <a:t> </a:t>
            </a:r>
            <a:r>
              <a:rPr lang="en-US" altLang="zh-TW" sz="2400" b="1" dirty="0">
                <a:solidFill>
                  <a:schemeClr val="accent5"/>
                </a:solidFill>
              </a:rPr>
              <a:t>Q</a:t>
            </a:r>
            <a:r>
              <a:rPr lang="en-US" altLang="zh-TW" sz="2400" dirty="0"/>
              <a:t>uantization)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11602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/>
              <a:t>Method</a:t>
            </a:r>
          </a:p>
          <a:p>
            <a:pPr lvl="1"/>
            <a:r>
              <a:rPr lang="en-US" altLang="zh-TW" dirty="0"/>
              <a:t>Overview</a:t>
            </a:r>
          </a:p>
          <a:p>
            <a:pPr lvl="1"/>
            <a:r>
              <a:rPr lang="en-US" altLang="zh-TW" dirty="0"/>
              <a:t>Enhance Weak Supervision with Tag Correlation</a:t>
            </a:r>
          </a:p>
          <a:p>
            <a:pPr lvl="1"/>
            <a:r>
              <a:rPr lang="en-US" altLang="zh-TW" dirty="0"/>
              <a:t>Quantization on Semantic Hypersphere</a:t>
            </a:r>
          </a:p>
          <a:p>
            <a:pPr lvl="1"/>
            <a:r>
              <a:rPr lang="en-US" altLang="zh-TW" dirty="0"/>
              <a:t>Learning Algorithm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9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471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3769</TotalTime>
  <Words>2866</Words>
  <Application>Microsoft Office PowerPoint</Application>
  <PresentationFormat>寬螢幕</PresentationFormat>
  <Paragraphs>295</Paragraphs>
  <Slides>35</Slides>
  <Notes>31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35</vt:i4>
      </vt:variant>
    </vt:vector>
  </HeadingPairs>
  <TitlesOfParts>
    <vt:vector size="40" baseType="lpstr">
      <vt:lpstr>Arial</vt:lpstr>
      <vt:lpstr>Bahnschrift Light SemiCondensed</vt:lpstr>
      <vt:lpstr>Calibri</vt:lpstr>
      <vt:lpstr>Cambria Math</vt:lpstr>
      <vt:lpstr>Office 佈景主題</vt:lpstr>
      <vt:lpstr>Weakly Supervised Deep Hyperspherical Quantization for Image Retrieval</vt:lpstr>
      <vt:lpstr>Outline</vt:lpstr>
      <vt:lpstr>Introduction</vt:lpstr>
      <vt:lpstr>Hashing methods</vt:lpstr>
      <vt:lpstr>2 Concerns about Existing Deep Quantization</vt:lpstr>
      <vt:lpstr>Weakly-Supervised Hashing</vt:lpstr>
      <vt:lpstr>Challenges</vt:lpstr>
      <vt:lpstr>Contributions in Proposed WSDHQ</vt:lpstr>
      <vt:lpstr>Outline</vt:lpstr>
      <vt:lpstr>Overview</vt:lpstr>
      <vt:lpstr>Overview</vt:lpstr>
      <vt:lpstr>Overview</vt:lpstr>
      <vt:lpstr>Enhance Weak Supervision with Tag Correlation</vt:lpstr>
      <vt:lpstr>Enhance Weak Supervision with Tag Correlation</vt:lpstr>
      <vt:lpstr>Quantization on Semantic Hypersphere</vt:lpstr>
      <vt:lpstr>Semantics-preserving Learning on Hypersphere</vt:lpstr>
      <vt:lpstr>Semantics-preserving Learning on Hypersphere</vt:lpstr>
      <vt:lpstr>Semantics-preserving Learning on Hypersphere</vt:lpstr>
      <vt:lpstr>Supervised Cosine Quantization</vt:lpstr>
      <vt:lpstr>Supervised Cosine Quantization</vt:lpstr>
      <vt:lpstr>Learning Algorithm</vt:lpstr>
      <vt:lpstr>Learning Algorithm - Learning B</vt:lpstr>
      <vt:lpstr>Learning Algorithm - Learning C</vt:lpstr>
      <vt:lpstr>Outline</vt:lpstr>
      <vt:lpstr>Setup</vt:lpstr>
      <vt:lpstr>Setup</vt:lpstr>
      <vt:lpstr>Experiments</vt:lpstr>
      <vt:lpstr>Experiments</vt:lpstr>
      <vt:lpstr>Experiments</vt:lpstr>
      <vt:lpstr>Ablation Study - Four variants of WSDHQ</vt:lpstr>
      <vt:lpstr>Ablation Study - Four variants of WSDHQ</vt:lpstr>
      <vt:lpstr>Parameter Sensitivity</vt:lpstr>
      <vt:lpstr>Outline</vt:lpstr>
      <vt:lpstr>Conclusion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ViLBERT : Pretraining Task-Agnostic Visiolinguistic Representations for Vision-and-Language Tasks</dc:title>
  <dc:creator>楊</dc:creator>
  <cp:lastModifiedBy>楊晴晴 YANG CHING-CHING</cp:lastModifiedBy>
  <cp:revision>1542</cp:revision>
  <dcterms:created xsi:type="dcterms:W3CDTF">2021-03-09T09:24:25Z</dcterms:created>
  <dcterms:modified xsi:type="dcterms:W3CDTF">2022-08-08T18:57:09Z</dcterms:modified>
</cp:coreProperties>
</file>